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36"/>
  </p:notesMasterIdLst>
  <p:handoutMasterIdLst>
    <p:handoutMasterId r:id="rId37"/>
  </p:handoutMasterIdLst>
  <p:sldIdLst>
    <p:sldId id="289" r:id="rId2"/>
    <p:sldId id="259" r:id="rId3"/>
    <p:sldId id="260" r:id="rId4"/>
    <p:sldId id="261" r:id="rId5"/>
    <p:sldId id="262" r:id="rId6"/>
    <p:sldId id="263" r:id="rId7"/>
    <p:sldId id="300" r:id="rId8"/>
    <p:sldId id="284" r:id="rId9"/>
    <p:sldId id="265" r:id="rId10"/>
    <p:sldId id="266" r:id="rId11"/>
    <p:sldId id="285" r:id="rId12"/>
    <p:sldId id="268" r:id="rId13"/>
    <p:sldId id="269" r:id="rId14"/>
    <p:sldId id="286" r:id="rId15"/>
    <p:sldId id="271" r:id="rId16"/>
    <p:sldId id="281" r:id="rId17"/>
    <p:sldId id="272" r:id="rId18"/>
    <p:sldId id="273" r:id="rId19"/>
    <p:sldId id="274" r:id="rId20"/>
    <p:sldId id="287" r:id="rId21"/>
    <p:sldId id="302" r:id="rId22"/>
    <p:sldId id="304" r:id="rId23"/>
    <p:sldId id="297" r:id="rId24"/>
    <p:sldId id="298" r:id="rId25"/>
    <p:sldId id="288" r:id="rId26"/>
    <p:sldId id="308" r:id="rId27"/>
    <p:sldId id="309" r:id="rId28"/>
    <p:sldId id="310" r:id="rId29"/>
    <p:sldId id="311" r:id="rId30"/>
    <p:sldId id="314" r:id="rId31"/>
    <p:sldId id="312" r:id="rId32"/>
    <p:sldId id="313" r:id="rId33"/>
    <p:sldId id="283" r:id="rId34"/>
    <p:sldId id="315" r:id="rId35"/>
  </p:sldIdLst>
  <p:sldSz cx="9144000" cy="6858000" type="screen4x3"/>
  <p:notesSz cx="9947275"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80790" autoAdjust="0"/>
  </p:normalViewPr>
  <p:slideViewPr>
    <p:cSldViewPr>
      <p:cViewPr varScale="1">
        <p:scale>
          <a:sx n="55" d="100"/>
          <a:sy n="55" d="100"/>
        </p:scale>
        <p:origin x="165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10486" cy="34366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34487" y="0"/>
            <a:ext cx="4310486" cy="343666"/>
          </a:xfrm>
          <a:prstGeom prst="rect">
            <a:avLst/>
          </a:prstGeom>
        </p:spPr>
        <p:txBody>
          <a:bodyPr vert="horz" lIns="91440" tIns="45720" rIns="91440" bIns="45720" rtlCol="0"/>
          <a:lstStyle>
            <a:lvl1pPr algn="r">
              <a:defRPr sz="1200"/>
            </a:lvl1pPr>
          </a:lstStyle>
          <a:p>
            <a:fld id="{B2B8B2C0-9E38-4431-ADA5-D9ABCD001E65}" type="datetimeFigureOut">
              <a:rPr lang="en-GB" smtClean="0"/>
              <a:t>06/08/2019</a:t>
            </a:fld>
            <a:endParaRPr lang="en-GB"/>
          </a:p>
        </p:txBody>
      </p:sp>
      <p:sp>
        <p:nvSpPr>
          <p:cNvPr id="4" name="Footer Placeholder 3"/>
          <p:cNvSpPr>
            <a:spLocks noGrp="1"/>
          </p:cNvSpPr>
          <p:nvPr>
            <p:ph type="ftr" sz="quarter" idx="2"/>
          </p:nvPr>
        </p:nvSpPr>
        <p:spPr>
          <a:xfrm>
            <a:off x="0" y="6514334"/>
            <a:ext cx="4310486" cy="34366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34487" y="6514334"/>
            <a:ext cx="4310486" cy="343666"/>
          </a:xfrm>
          <a:prstGeom prst="rect">
            <a:avLst/>
          </a:prstGeom>
        </p:spPr>
        <p:txBody>
          <a:bodyPr vert="horz" lIns="91440" tIns="45720" rIns="91440" bIns="45720" rtlCol="0" anchor="b"/>
          <a:lstStyle>
            <a:lvl1pPr algn="r">
              <a:defRPr sz="1200"/>
            </a:lvl1pPr>
          </a:lstStyle>
          <a:p>
            <a:fld id="{81C20219-7D77-4FB9-9AA4-F172C197212D}" type="slidenum">
              <a:rPr lang="en-GB" smtClean="0"/>
              <a:t>‹#›</a:t>
            </a:fld>
            <a:endParaRPr lang="en-GB"/>
          </a:p>
        </p:txBody>
      </p:sp>
    </p:spTree>
    <p:extLst>
      <p:ext uri="{BB962C8B-B14F-4D97-AF65-F5344CB8AC3E}">
        <p14:creationId xmlns:p14="http://schemas.microsoft.com/office/powerpoint/2010/main" val="24869014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10486"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34487" y="0"/>
            <a:ext cx="4310486" cy="344091"/>
          </a:xfrm>
          <a:prstGeom prst="rect">
            <a:avLst/>
          </a:prstGeom>
        </p:spPr>
        <p:txBody>
          <a:bodyPr vert="horz" lIns="91440" tIns="45720" rIns="91440" bIns="45720" rtlCol="0"/>
          <a:lstStyle>
            <a:lvl1pPr algn="r">
              <a:defRPr sz="1200"/>
            </a:lvl1pPr>
          </a:lstStyle>
          <a:p>
            <a:fld id="{7F82555B-0782-46D1-A82A-33D0C1F6DEDD}" type="datetimeFigureOut">
              <a:rPr lang="en-GB" smtClean="0"/>
              <a:t>06/08/2019</a:t>
            </a:fld>
            <a:endParaRPr lang="en-GB"/>
          </a:p>
        </p:txBody>
      </p:sp>
      <p:sp>
        <p:nvSpPr>
          <p:cNvPr id="4" name="Slide Image Placeholder 3"/>
          <p:cNvSpPr>
            <a:spLocks noGrp="1" noRot="1" noChangeAspect="1"/>
          </p:cNvSpPr>
          <p:nvPr>
            <p:ph type="sldImg" idx="2"/>
          </p:nvPr>
        </p:nvSpPr>
        <p:spPr>
          <a:xfrm>
            <a:off x="3430588" y="857250"/>
            <a:ext cx="30861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4728" y="3300412"/>
            <a:ext cx="7957820" cy="2700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910"/>
            <a:ext cx="4310486" cy="344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34487" y="6513910"/>
            <a:ext cx="4310486" cy="344090"/>
          </a:xfrm>
          <a:prstGeom prst="rect">
            <a:avLst/>
          </a:prstGeom>
        </p:spPr>
        <p:txBody>
          <a:bodyPr vert="horz" lIns="91440" tIns="45720" rIns="91440" bIns="45720" rtlCol="0" anchor="b"/>
          <a:lstStyle>
            <a:lvl1pPr algn="r">
              <a:defRPr sz="1200"/>
            </a:lvl1pPr>
          </a:lstStyle>
          <a:p>
            <a:fld id="{06584631-235C-4F22-AB1E-D2FEBE0EFEA9}" type="slidenum">
              <a:rPr lang="en-GB" smtClean="0"/>
              <a:t>‹#›</a:t>
            </a:fld>
            <a:endParaRPr lang="en-GB"/>
          </a:p>
        </p:txBody>
      </p:sp>
    </p:spTree>
    <p:extLst>
      <p:ext uri="{BB962C8B-B14F-4D97-AF65-F5344CB8AC3E}">
        <p14:creationId xmlns:p14="http://schemas.microsoft.com/office/powerpoint/2010/main" val="21258460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5" name="Slide Number Placeholder 4"/>
          <p:cNvSpPr>
            <a:spLocks noGrp="1"/>
          </p:cNvSpPr>
          <p:nvPr>
            <p:ph type="sldNum" sz="quarter" idx="10"/>
          </p:nvPr>
        </p:nvSpPr>
        <p:spPr/>
        <p:txBody>
          <a:bodyPr/>
          <a:lstStyle/>
          <a:p>
            <a:fld id="{06584631-235C-4F22-AB1E-D2FEBE0EFEA9}" type="slidenum">
              <a:rPr lang="en-GB" smtClean="0"/>
              <a:t>1</a:t>
            </a:fld>
            <a:endParaRPr lang="en-GB"/>
          </a:p>
        </p:txBody>
      </p:sp>
    </p:spTree>
    <p:extLst>
      <p:ext uri="{BB962C8B-B14F-4D97-AF65-F5344CB8AC3E}">
        <p14:creationId xmlns:p14="http://schemas.microsoft.com/office/powerpoint/2010/main" val="3725692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rPr>
              <a:t>Communication is the lifeline of any situation</a:t>
            </a: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2</a:t>
            </a:fld>
            <a:endParaRPr lang="en-GB"/>
          </a:p>
        </p:txBody>
      </p:sp>
    </p:spTree>
    <p:extLst>
      <p:ext uri="{BB962C8B-B14F-4D97-AF65-F5344CB8AC3E}">
        <p14:creationId xmlns:p14="http://schemas.microsoft.com/office/powerpoint/2010/main" val="255803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7188" indent="-271463">
              <a:lnSpc>
                <a:spcPct val="100000"/>
              </a:lnSpc>
              <a:buClrTx/>
            </a:pPr>
            <a:r>
              <a:rPr lang="en-US" sz="1200" dirty="0" smtClean="0">
                <a:solidFill>
                  <a:schemeClr val="tx1"/>
                </a:solidFill>
              </a:rPr>
              <a:t>It can be a face-to-face discussion</a:t>
            </a:r>
          </a:p>
          <a:p>
            <a:pPr marL="357188" indent="-271463">
              <a:lnSpc>
                <a:spcPct val="100000"/>
              </a:lnSpc>
              <a:buClrTx/>
            </a:pPr>
            <a:r>
              <a:rPr lang="en-US" sz="1200" dirty="0" smtClean="0">
                <a:solidFill>
                  <a:schemeClr val="tx1"/>
                </a:solidFill>
              </a:rPr>
              <a:t>It can be through telephone conversation, radio, television</a:t>
            </a: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5</a:t>
            </a:fld>
            <a:endParaRPr lang="en-GB"/>
          </a:p>
        </p:txBody>
      </p:sp>
    </p:spTree>
    <p:extLst>
      <p:ext uri="{BB962C8B-B14F-4D97-AF65-F5344CB8AC3E}">
        <p14:creationId xmlns:p14="http://schemas.microsoft.com/office/powerpoint/2010/main" val="3290146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2925" indent="-457200">
              <a:lnSpc>
                <a:spcPct val="110000"/>
              </a:lnSpc>
              <a:buClrTx/>
            </a:pPr>
            <a:r>
              <a:rPr lang="en-US" sz="1200" dirty="0" smtClean="0">
                <a:solidFill>
                  <a:schemeClr val="tx1"/>
                </a:solidFill>
              </a:rPr>
              <a:t>This is through our actions i.e.</a:t>
            </a:r>
          </a:p>
          <a:p>
            <a:pPr marL="900113" indent="-357188">
              <a:lnSpc>
                <a:spcPct val="110000"/>
              </a:lnSpc>
              <a:buClrTx/>
              <a:buFont typeface="Courier New" panose="02070309020205020404" pitchFamily="49" charset="0"/>
              <a:buChar char="o"/>
              <a:tabLst>
                <a:tab pos="900113" algn="l"/>
              </a:tabLst>
            </a:pPr>
            <a:r>
              <a:rPr lang="en-US" sz="1200" dirty="0" smtClean="0">
                <a:solidFill>
                  <a:schemeClr val="tx1"/>
                </a:solidFill>
              </a:rPr>
              <a:t> Visual e.g. facial expressions, postures and body gestures</a:t>
            </a:r>
          </a:p>
          <a:p>
            <a:pPr marL="900113" indent="-357188">
              <a:lnSpc>
                <a:spcPct val="110000"/>
              </a:lnSpc>
              <a:buClrTx/>
              <a:buFont typeface="Courier New" panose="02070309020205020404" pitchFamily="49" charset="0"/>
              <a:buChar char="o"/>
              <a:tabLst>
                <a:tab pos="900113" algn="l"/>
              </a:tabLst>
            </a:pPr>
            <a:r>
              <a:rPr lang="en-US" sz="1200" dirty="0" smtClean="0">
                <a:solidFill>
                  <a:schemeClr val="tx1"/>
                </a:solidFill>
              </a:rPr>
              <a:t>Silence</a:t>
            </a:r>
          </a:p>
          <a:p>
            <a:pPr marL="900113" indent="-357188">
              <a:lnSpc>
                <a:spcPct val="110000"/>
              </a:lnSpc>
              <a:buClrTx/>
              <a:buFont typeface="Courier New" panose="02070309020205020404" pitchFamily="49" charset="0"/>
              <a:buChar char="o"/>
              <a:tabLst>
                <a:tab pos="900113" algn="l"/>
              </a:tabLst>
            </a:pPr>
            <a:r>
              <a:rPr lang="en-US" sz="1200" dirty="0" smtClean="0">
                <a:solidFill>
                  <a:schemeClr val="tx1"/>
                </a:solidFill>
              </a:rPr>
              <a:t>Tactile e.g. hug, touch</a:t>
            </a:r>
          </a:p>
          <a:p>
            <a:pPr marL="900113" indent="-357188">
              <a:lnSpc>
                <a:spcPct val="110000"/>
              </a:lnSpc>
              <a:buClrTx/>
              <a:buFont typeface="Courier New" panose="02070309020205020404" pitchFamily="49" charset="0"/>
              <a:buChar char="o"/>
              <a:tabLst>
                <a:tab pos="900113" algn="l"/>
              </a:tabLst>
            </a:pPr>
            <a:r>
              <a:rPr lang="en-US" sz="1200" dirty="0" smtClean="0">
                <a:solidFill>
                  <a:schemeClr val="tx1"/>
                </a:solidFill>
              </a:rPr>
              <a:t>Smell e.g. body odor</a:t>
            </a:r>
          </a:p>
          <a:p>
            <a:pPr marL="542925" indent="-457200">
              <a:lnSpc>
                <a:spcPct val="110000"/>
              </a:lnSpc>
              <a:buClrTx/>
            </a:pPr>
            <a:r>
              <a:rPr lang="en-US" sz="1200" dirty="0" smtClean="0">
                <a:solidFill>
                  <a:schemeClr val="tx1"/>
                </a:solidFill>
              </a:rPr>
              <a:t>Things we do without speaking e.g. writing and posters</a:t>
            </a: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6</a:t>
            </a:fld>
            <a:endParaRPr lang="en-GB"/>
          </a:p>
        </p:txBody>
      </p:sp>
    </p:spTree>
    <p:extLst>
      <p:ext uri="{BB962C8B-B14F-4D97-AF65-F5344CB8AC3E}">
        <p14:creationId xmlns:p14="http://schemas.microsoft.com/office/powerpoint/2010/main" val="342570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7188" indent="-271463">
              <a:buClrTx/>
              <a:buFont typeface="Arial" panose="020B0604020202020204" pitchFamily="34" charset="0"/>
              <a:buChar char="•"/>
            </a:pPr>
            <a:r>
              <a:rPr lang="en-US" sz="1200" dirty="0" smtClean="0">
                <a:solidFill>
                  <a:schemeClr val="tx1"/>
                </a:solidFill>
              </a:rPr>
              <a:t>Listening: </a:t>
            </a:r>
            <a:r>
              <a:rPr lang="en-GB" dirty="0" smtClean="0"/>
              <a:t>Being a good listener is one of the best ways to be a good communicator. No one likes communicating with someone who only cares about putting in her two cents and does not take the time to listen to the other person. If you're not a good listener, it's going to be hard to comprehend what you're being asked to do</a:t>
            </a:r>
            <a:endParaRPr lang="en-US" sz="1200" dirty="0" smtClean="0">
              <a:solidFill>
                <a:schemeClr val="tx1"/>
              </a:solidFill>
            </a:endParaRPr>
          </a:p>
          <a:p>
            <a:pPr marL="357188" indent="-271463">
              <a:buClrTx/>
              <a:buFont typeface="Arial" panose="020B0604020202020204" pitchFamily="34" charset="0"/>
              <a:buChar char="•"/>
            </a:pPr>
            <a:r>
              <a:rPr lang="en-US" sz="1200" dirty="0" smtClean="0">
                <a:solidFill>
                  <a:schemeClr val="tx1"/>
                </a:solidFill>
              </a:rPr>
              <a:t>Observing: Do</a:t>
            </a:r>
            <a:r>
              <a:rPr lang="en-US" sz="1200" baseline="0" dirty="0" smtClean="0">
                <a:solidFill>
                  <a:schemeClr val="tx1"/>
                </a:solidFill>
              </a:rPr>
              <a:t> not been to quick to answer, take time to watch your client closely, you might just pick up something useful from his/her words and actions</a:t>
            </a:r>
            <a:endParaRPr lang="en-US" sz="1200" dirty="0" smtClean="0">
              <a:solidFill>
                <a:schemeClr val="tx1"/>
              </a:solidFill>
            </a:endParaRPr>
          </a:p>
          <a:p>
            <a:pPr marL="357188" indent="-271463">
              <a:buClrTx/>
              <a:buFont typeface="Arial" panose="020B0604020202020204" pitchFamily="34" charset="0"/>
              <a:buChar char="•"/>
            </a:pPr>
            <a:r>
              <a:rPr lang="en-US" sz="1200" dirty="0" smtClean="0">
                <a:solidFill>
                  <a:schemeClr val="tx1"/>
                </a:solidFill>
              </a:rPr>
              <a:t>Speaking: Respond</a:t>
            </a:r>
            <a:r>
              <a:rPr lang="en-US" sz="1200" baseline="0" dirty="0" smtClean="0">
                <a:solidFill>
                  <a:schemeClr val="tx1"/>
                </a:solidFill>
              </a:rPr>
              <a:t> to your client to show that you are listening to them and that you understand what they are saying. </a:t>
            </a:r>
            <a:r>
              <a:rPr lang="en-GB" dirty="0" smtClean="0"/>
              <a:t>Being able to appropriately give and receive feedback is an important communication skill</a:t>
            </a:r>
            <a:endParaRPr lang="en-US" sz="1200" dirty="0" smtClean="0">
              <a:solidFill>
                <a:schemeClr val="tx1"/>
              </a:solidFill>
            </a:endParaRPr>
          </a:p>
          <a:p>
            <a:pPr marL="357188" indent="-271463">
              <a:buClrTx/>
              <a:buFont typeface="Arial" panose="020B0604020202020204" pitchFamily="34" charset="0"/>
              <a:buChar char="•"/>
            </a:pPr>
            <a:r>
              <a:rPr lang="en-US" sz="1200" dirty="0" smtClean="0">
                <a:solidFill>
                  <a:schemeClr val="tx1"/>
                </a:solidFill>
              </a:rPr>
              <a:t>Questioning: Ask questions</a:t>
            </a:r>
            <a:r>
              <a:rPr lang="en-US" sz="1200" baseline="0" dirty="0" smtClean="0">
                <a:solidFill>
                  <a:schemeClr val="tx1"/>
                </a:solidFill>
              </a:rPr>
              <a:t> for clarifications if you do not understand your client</a:t>
            </a:r>
            <a:endParaRPr lang="en-US" sz="1200" dirty="0" smtClean="0">
              <a:solidFill>
                <a:schemeClr val="tx1"/>
              </a:solidFill>
            </a:endParaRPr>
          </a:p>
          <a:p>
            <a:pPr marL="357188" indent="-271463">
              <a:buClrTx/>
              <a:buFont typeface="Arial" panose="020B0604020202020204" pitchFamily="34" charset="0"/>
              <a:buChar char="•"/>
            </a:pPr>
            <a:r>
              <a:rPr lang="en-US" sz="1200" dirty="0" err="1" smtClean="0">
                <a:solidFill>
                  <a:schemeClr val="tx1"/>
                </a:solidFill>
              </a:rPr>
              <a:t>Analysing</a:t>
            </a:r>
            <a:endParaRPr lang="en-US" sz="1200" dirty="0" smtClean="0">
              <a:solidFill>
                <a:schemeClr val="tx1"/>
              </a:solidFill>
            </a:endParaRPr>
          </a:p>
          <a:p>
            <a:pPr marL="357188" indent="-271463">
              <a:buClrTx/>
              <a:buFont typeface="Arial" panose="020B0604020202020204" pitchFamily="34" charset="0"/>
              <a:buChar char="•"/>
            </a:pPr>
            <a:r>
              <a:rPr lang="en-US" sz="1200" dirty="0" smtClean="0">
                <a:solidFill>
                  <a:schemeClr val="tx1"/>
                </a:solidFill>
              </a:rPr>
              <a:t>Evaluation</a:t>
            </a: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9</a:t>
            </a:fld>
            <a:endParaRPr lang="en-GB"/>
          </a:p>
        </p:txBody>
      </p:sp>
    </p:spTree>
    <p:extLst>
      <p:ext uri="{BB962C8B-B14F-4D97-AF65-F5344CB8AC3E}">
        <p14:creationId xmlns:p14="http://schemas.microsoft.com/office/powerpoint/2010/main" val="2468064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7188" indent="-271463">
              <a:lnSpc>
                <a:spcPct val="120000"/>
              </a:lnSpc>
              <a:buClrTx/>
              <a:buFont typeface="Arial" panose="020B0604020202020204" pitchFamily="34" charset="0"/>
              <a:buChar char="•"/>
            </a:pPr>
            <a:r>
              <a:rPr lang="en-US" sz="1200" dirty="0" smtClean="0">
                <a:solidFill>
                  <a:schemeClr val="tx1"/>
                </a:solidFill>
              </a:rPr>
              <a:t>Who is communicating?</a:t>
            </a:r>
          </a:p>
          <a:p>
            <a:pPr marL="357188" indent="-271463">
              <a:lnSpc>
                <a:spcPct val="120000"/>
              </a:lnSpc>
              <a:buClrTx/>
              <a:buFont typeface="Arial" panose="020B0604020202020204" pitchFamily="34" charset="0"/>
              <a:buChar char="•"/>
            </a:pPr>
            <a:r>
              <a:rPr lang="en-US" sz="1200" dirty="0" smtClean="0">
                <a:solidFill>
                  <a:schemeClr val="tx1"/>
                </a:solidFill>
              </a:rPr>
              <a:t>What has to be communicated?</a:t>
            </a:r>
          </a:p>
          <a:p>
            <a:pPr marL="357188" indent="-271463">
              <a:lnSpc>
                <a:spcPct val="120000"/>
              </a:lnSpc>
              <a:buClrTx/>
              <a:buFont typeface="Arial" panose="020B0604020202020204" pitchFamily="34" charset="0"/>
              <a:buChar char="•"/>
            </a:pPr>
            <a:r>
              <a:rPr lang="en-US" sz="1200" dirty="0" smtClean="0">
                <a:solidFill>
                  <a:schemeClr val="tx1"/>
                </a:solidFill>
              </a:rPr>
              <a:t>Why it has to be communicated?</a:t>
            </a:r>
          </a:p>
          <a:p>
            <a:pPr marL="357188" indent="-271463">
              <a:lnSpc>
                <a:spcPct val="120000"/>
              </a:lnSpc>
              <a:buClrTx/>
              <a:buFont typeface="Arial" panose="020B0604020202020204" pitchFamily="34" charset="0"/>
              <a:buChar char="•"/>
            </a:pPr>
            <a:r>
              <a:rPr lang="en-US" sz="1200" dirty="0" smtClean="0">
                <a:solidFill>
                  <a:schemeClr val="tx1"/>
                </a:solidFill>
              </a:rPr>
              <a:t>When it has to be communicated?</a:t>
            </a:r>
          </a:p>
          <a:p>
            <a:pPr marL="357188" indent="-271463">
              <a:lnSpc>
                <a:spcPct val="120000"/>
              </a:lnSpc>
              <a:buClrTx/>
              <a:buFont typeface="Arial" panose="020B0604020202020204" pitchFamily="34" charset="0"/>
              <a:buChar char="•"/>
            </a:pPr>
            <a:r>
              <a:rPr lang="en-US" sz="1200" dirty="0" smtClean="0">
                <a:solidFill>
                  <a:schemeClr val="tx1"/>
                </a:solidFill>
              </a:rPr>
              <a:t>Who it has to be communicated to?</a:t>
            </a:r>
          </a:p>
          <a:p>
            <a:pPr marL="357188" indent="-271463">
              <a:lnSpc>
                <a:spcPct val="120000"/>
              </a:lnSpc>
              <a:buClrTx/>
              <a:buFont typeface="Arial" panose="020B0604020202020204" pitchFamily="34" charset="0"/>
              <a:buChar char="•"/>
            </a:pPr>
            <a:r>
              <a:rPr lang="en-US" sz="1200" dirty="0" smtClean="0">
                <a:solidFill>
                  <a:schemeClr val="tx1"/>
                </a:solidFill>
              </a:rPr>
              <a:t>How it has to be communicated?</a:t>
            </a: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10</a:t>
            </a:fld>
            <a:endParaRPr lang="en-GB"/>
          </a:p>
        </p:txBody>
      </p:sp>
    </p:spTree>
    <p:extLst>
      <p:ext uri="{BB962C8B-B14F-4D97-AF65-F5344CB8AC3E}">
        <p14:creationId xmlns:p14="http://schemas.microsoft.com/office/powerpoint/2010/main" val="3871114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12</a:t>
            </a:fld>
            <a:endParaRPr lang="en-GB"/>
          </a:p>
        </p:txBody>
      </p:sp>
    </p:spTree>
    <p:extLst>
      <p:ext uri="{BB962C8B-B14F-4D97-AF65-F5344CB8AC3E}">
        <p14:creationId xmlns:p14="http://schemas.microsoft.com/office/powerpoint/2010/main" val="3293480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tx1"/>
                </a:solidFill>
              </a:rPr>
              <a:t>Asking confidential questions in public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tx1"/>
                </a:solidFill>
              </a:rPr>
              <a:t>Giving little or no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endParaRP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15</a:t>
            </a:fld>
            <a:endParaRPr lang="en-GB"/>
          </a:p>
        </p:txBody>
      </p:sp>
    </p:spTree>
    <p:extLst>
      <p:ext uri="{BB962C8B-B14F-4D97-AF65-F5344CB8AC3E}">
        <p14:creationId xmlns:p14="http://schemas.microsoft.com/office/powerpoint/2010/main" val="602255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tx1"/>
                </a:solidFill>
              </a:rPr>
              <a:t>Reacting to situation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tx1"/>
                </a:solidFill>
              </a:rPr>
              <a:t>Aggressive and unfriendly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tx1"/>
                </a:solidFill>
              </a:rPr>
              <a:t>Rude</a:t>
            </a: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16</a:t>
            </a:fld>
            <a:endParaRPr lang="en-GB"/>
          </a:p>
        </p:txBody>
      </p:sp>
    </p:spTree>
    <p:extLst>
      <p:ext uri="{BB962C8B-B14F-4D97-AF65-F5344CB8AC3E}">
        <p14:creationId xmlns:p14="http://schemas.microsoft.com/office/powerpoint/2010/main" val="334073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tx1"/>
                </a:solidFill>
              </a:rPr>
              <a:t>Environmental factors e.g. noise, room temperature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tx1"/>
                </a:solidFill>
              </a:rPr>
              <a:t>Lack of knowledge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endParaRP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17</a:t>
            </a:fld>
            <a:endParaRPr lang="en-GB"/>
          </a:p>
        </p:txBody>
      </p:sp>
    </p:spTree>
    <p:extLst>
      <p:ext uri="{BB962C8B-B14F-4D97-AF65-F5344CB8AC3E}">
        <p14:creationId xmlns:p14="http://schemas.microsoft.com/office/powerpoint/2010/main" val="2568649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7188" indent="-271463">
              <a:buClrTx/>
              <a:buFont typeface="Arial" panose="020B0604020202020204" pitchFamily="34" charset="0"/>
              <a:buChar char="•"/>
            </a:pPr>
            <a:r>
              <a:rPr lang="en-US" sz="1200" dirty="0" smtClean="0">
                <a:solidFill>
                  <a:schemeClr val="tx1"/>
                </a:solidFill>
              </a:rPr>
              <a:t>Culture</a:t>
            </a:r>
          </a:p>
          <a:p>
            <a:pPr marL="357188" indent="-271463">
              <a:buClrTx/>
              <a:buFont typeface="Arial" panose="020B0604020202020204" pitchFamily="34" charset="0"/>
              <a:buChar char="•"/>
            </a:pPr>
            <a:r>
              <a:rPr lang="en-US" sz="1200" dirty="0" smtClean="0">
                <a:solidFill>
                  <a:schemeClr val="tx1"/>
                </a:solidFill>
              </a:rPr>
              <a:t>Ambiguity</a:t>
            </a:r>
          </a:p>
          <a:p>
            <a:pPr marL="357188" indent="-271463">
              <a:buClrTx/>
              <a:buFont typeface="Arial" panose="020B0604020202020204" pitchFamily="34" charset="0"/>
              <a:buChar char="•"/>
            </a:pPr>
            <a:r>
              <a:rPr lang="en-US" sz="1200" dirty="0" smtClean="0">
                <a:solidFill>
                  <a:schemeClr val="tx1"/>
                </a:solidFill>
              </a:rPr>
              <a:t>Information overload</a:t>
            </a:r>
          </a:p>
          <a:p>
            <a:pPr marL="357188" indent="-271463">
              <a:buClrTx/>
              <a:buFont typeface="Arial" panose="020B0604020202020204" pitchFamily="34" charset="0"/>
              <a:buChar char="•"/>
            </a:pPr>
            <a:r>
              <a:rPr lang="en-US" sz="1200" dirty="0" smtClean="0">
                <a:solidFill>
                  <a:schemeClr val="tx1"/>
                </a:solidFill>
              </a:rPr>
              <a:t>Assumptions and jumping to conclusions</a:t>
            </a:r>
          </a:p>
          <a:p>
            <a:pPr marL="171450" indent="-171450">
              <a:buFont typeface="Arial" panose="020B0604020202020204" pitchFamily="34" charset="0"/>
              <a:buChar char="•"/>
            </a:pPr>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18</a:t>
            </a:fld>
            <a:endParaRPr lang="en-GB"/>
          </a:p>
        </p:txBody>
      </p:sp>
    </p:spTree>
    <p:extLst>
      <p:ext uri="{BB962C8B-B14F-4D97-AF65-F5344CB8AC3E}">
        <p14:creationId xmlns:p14="http://schemas.microsoft.com/office/powerpoint/2010/main" val="543045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7188" indent="-271463">
              <a:buClrTx/>
              <a:buFont typeface="Arial" panose="020B0604020202020204" pitchFamily="34" charset="0"/>
              <a:buChar char="•"/>
            </a:pPr>
            <a:r>
              <a:rPr lang="en-GB" sz="1200" dirty="0" smtClean="0">
                <a:solidFill>
                  <a:schemeClr val="tx1"/>
                </a:solidFill>
              </a:rPr>
              <a:t>Solve problems for himself and others</a:t>
            </a:r>
          </a:p>
          <a:p>
            <a:pPr marL="357188" indent="-271463">
              <a:buClrTx/>
              <a:buFont typeface="Arial" panose="020B0604020202020204" pitchFamily="34" charset="0"/>
              <a:buChar char="•"/>
            </a:pPr>
            <a:r>
              <a:rPr lang="en-GB" sz="1200" dirty="0" smtClean="0">
                <a:solidFill>
                  <a:schemeClr val="tx1"/>
                </a:solidFill>
              </a:rPr>
              <a:t>Create authentic connection and build trust</a:t>
            </a:r>
          </a:p>
          <a:p>
            <a:pPr marL="357188" indent="-271463">
              <a:buClrTx/>
            </a:pPr>
            <a:endParaRPr lang="en-GB" sz="1200" dirty="0" smtClean="0">
              <a:solidFill>
                <a:schemeClr val="tx1"/>
              </a:solidFill>
            </a:endParaRP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23</a:t>
            </a:fld>
            <a:endParaRPr lang="en-GB"/>
          </a:p>
        </p:txBody>
      </p:sp>
    </p:spTree>
    <p:extLst>
      <p:ext uri="{BB962C8B-B14F-4D97-AF65-F5344CB8AC3E}">
        <p14:creationId xmlns:p14="http://schemas.microsoft.com/office/powerpoint/2010/main" val="3138333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chemeClr val="tx1"/>
                </a:solidFill>
              </a:rPr>
              <a:t>Be aware of the verbal and non-verbal messages in what is being said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chemeClr val="tx1"/>
                </a:solidFill>
              </a:rPr>
              <a:t>Ask clarifying and engaging questions to show interest in the conversation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chemeClr val="tx1"/>
              </a:solidFill>
            </a:endParaRPr>
          </a:p>
          <a:p>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24</a:t>
            </a:fld>
            <a:endParaRPr lang="en-GB"/>
          </a:p>
        </p:txBody>
      </p:sp>
    </p:spTree>
    <p:extLst>
      <p:ext uri="{BB962C8B-B14F-4D97-AF65-F5344CB8AC3E}">
        <p14:creationId xmlns:p14="http://schemas.microsoft.com/office/powerpoint/2010/main" val="3098895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7188" indent="-271463">
              <a:lnSpc>
                <a:spcPct val="120000"/>
              </a:lnSpc>
              <a:buClrTx/>
            </a:pPr>
            <a:r>
              <a:rPr lang="en-US" sz="1200" dirty="0" smtClean="0">
                <a:solidFill>
                  <a:schemeClr val="tx1"/>
                </a:solidFill>
              </a:rPr>
              <a:t>Using terms of endearment such as ”honey”</a:t>
            </a:r>
          </a:p>
          <a:p>
            <a:pPr marL="357188" indent="-271463">
              <a:lnSpc>
                <a:spcPct val="120000"/>
              </a:lnSpc>
              <a:buClrTx/>
            </a:pPr>
            <a:r>
              <a:rPr lang="en-US" sz="1200" dirty="0" smtClean="0">
                <a:solidFill>
                  <a:schemeClr val="tx1"/>
                </a:solidFill>
              </a:rPr>
              <a:t>Talking about your personal experience(s) or challenges</a:t>
            </a:r>
          </a:p>
          <a:p>
            <a:pPr marL="357188" indent="-271463">
              <a:lnSpc>
                <a:spcPct val="120000"/>
              </a:lnSpc>
              <a:buClrTx/>
            </a:pPr>
            <a:r>
              <a:rPr lang="en-US" sz="1200" dirty="0" smtClean="0">
                <a:solidFill>
                  <a:schemeClr val="tx1"/>
                </a:solidFill>
              </a:rPr>
              <a:t>Challenging the client to define a position / feeling / decision</a:t>
            </a:r>
            <a:endParaRPr lang="en-GB" dirty="0"/>
          </a:p>
        </p:txBody>
      </p:sp>
      <p:sp>
        <p:nvSpPr>
          <p:cNvPr id="5" name="Slide Number Placeholder 4"/>
          <p:cNvSpPr>
            <a:spLocks noGrp="1"/>
          </p:cNvSpPr>
          <p:nvPr>
            <p:ph type="sldNum" sz="quarter" idx="10"/>
          </p:nvPr>
        </p:nvSpPr>
        <p:spPr/>
        <p:txBody>
          <a:bodyPr/>
          <a:lstStyle/>
          <a:p>
            <a:fld id="{06584631-235C-4F22-AB1E-D2FEBE0EFEA9}" type="slidenum">
              <a:rPr lang="en-GB" smtClean="0"/>
              <a:t>25</a:t>
            </a:fld>
            <a:endParaRPr lang="en-GB"/>
          </a:p>
        </p:txBody>
      </p:sp>
    </p:spTree>
    <p:extLst>
      <p:ext uri="{BB962C8B-B14F-4D97-AF65-F5344CB8AC3E}">
        <p14:creationId xmlns:p14="http://schemas.microsoft.com/office/powerpoint/2010/main" val="39139470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C802BB03-107B-4480-B432-E94A2996849F}" type="datetimeFigureOut">
              <a:rPr lang="en-GB" smtClean="0"/>
              <a:pPr/>
              <a:t>06/08/2019</a:t>
            </a:fld>
            <a:endParaRPr lang="en-GB"/>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n-GB"/>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15870B9D-404C-4389-81A0-0DCBB34CFE80}" type="slidenum">
              <a:rPr lang="en-GB" smtClean="0"/>
              <a:pPr/>
              <a:t>‹#›</a:t>
            </a:fld>
            <a:endParaRPr lang="en-GB"/>
          </a:p>
        </p:txBody>
      </p:sp>
    </p:spTree>
    <p:extLst>
      <p:ext uri="{BB962C8B-B14F-4D97-AF65-F5344CB8AC3E}">
        <p14:creationId xmlns:p14="http://schemas.microsoft.com/office/powerpoint/2010/main" val="91694793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802BB03-107B-4480-B432-E94A2996849F}" type="datetimeFigureOut">
              <a:rPr lang="en-GB" smtClean="0"/>
              <a:pPr/>
              <a:t>06/08/2019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5870B9D-404C-4389-81A0-0DCBB34CFE80}" type="slidenum">
              <a:rPr lang="en-GB" smtClean="0"/>
              <a:pPr/>
              <a:t>‹#›</a:t>
            </a:fld>
            <a:endParaRPr lang="en-GB"/>
          </a:p>
        </p:txBody>
      </p:sp>
    </p:spTree>
    <p:extLst>
      <p:ext uri="{BB962C8B-B14F-4D97-AF65-F5344CB8AC3E}">
        <p14:creationId xmlns:p14="http://schemas.microsoft.com/office/powerpoint/2010/main" val="1678809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C802BB03-107B-4480-B432-E94A2996849F}" type="datetimeFigureOut">
              <a:rPr lang="en-GB" smtClean="0"/>
              <a:pPr/>
              <a:t>06/08/2019</a:t>
            </a:fld>
            <a:endParaRPr lang="en-GB"/>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GB"/>
          </a:p>
        </p:txBody>
      </p:sp>
      <p:sp>
        <p:nvSpPr>
          <p:cNvPr id="6" name="Slide Number Placeholder 5"/>
          <p:cNvSpPr>
            <a:spLocks noGrp="1"/>
          </p:cNvSpPr>
          <p:nvPr>
            <p:ph type="sldNum" sz="quarter" idx="12"/>
          </p:nvPr>
        </p:nvSpPr>
        <p:spPr>
          <a:xfrm>
            <a:off x="6453378" y="5211060"/>
            <a:ext cx="1584198" cy="228600"/>
          </a:xfrm>
        </p:spPr>
        <p:txBody>
          <a:bodyPr/>
          <a:lstStyle/>
          <a:p>
            <a:fld id="{15870B9D-404C-4389-81A0-0DCBB34CFE80}" type="slidenum">
              <a:rPr lang="en-GB" smtClean="0"/>
              <a:pPr/>
              <a:t>‹#›</a:t>
            </a:fld>
            <a:endParaRPr lang="en-GB"/>
          </a:p>
        </p:txBody>
      </p:sp>
    </p:spTree>
    <p:extLst>
      <p:ext uri="{BB962C8B-B14F-4D97-AF65-F5344CB8AC3E}">
        <p14:creationId xmlns:p14="http://schemas.microsoft.com/office/powerpoint/2010/main" val="309275961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802BB03-107B-4480-B432-E94A2996849F}" type="datetimeFigureOut">
              <a:rPr lang="en-GB" smtClean="0"/>
              <a:pPr/>
              <a:t>06/08/2019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870B9D-404C-4389-81A0-0DCBB34CFE80}" type="slidenum">
              <a:rPr lang="en-GB" smtClean="0"/>
              <a:pPr/>
              <a:t>‹#›</a:t>
            </a:fld>
            <a:endParaRPr lang="en-GB"/>
          </a:p>
        </p:txBody>
      </p:sp>
    </p:spTree>
    <p:extLst>
      <p:ext uri="{BB962C8B-B14F-4D97-AF65-F5344CB8AC3E}">
        <p14:creationId xmlns:p14="http://schemas.microsoft.com/office/powerpoint/2010/main" val="142439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802BB03-107B-4480-B432-E94A2996849F}" type="datetimeFigureOut">
              <a:rPr lang="en-GB" smtClean="0"/>
              <a:pPr/>
              <a:t>06/08/2019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5870B9D-404C-4389-81A0-0DCBB34CFE80}" type="slidenum">
              <a:rPr lang="en-GB" smtClean="0"/>
              <a:pPr/>
              <a:t>‹#›</a:t>
            </a:fld>
            <a:endParaRPr lang="en-GB"/>
          </a:p>
        </p:txBody>
      </p:sp>
    </p:spTree>
    <p:extLst>
      <p:ext uri="{BB962C8B-B14F-4D97-AF65-F5344CB8AC3E}">
        <p14:creationId xmlns:p14="http://schemas.microsoft.com/office/powerpoint/2010/main" val="2475878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02BB03-107B-4480-B432-E94A2996849F}" type="datetimeFigureOut">
              <a:rPr lang="en-GB" smtClean="0"/>
              <a:pPr/>
              <a:t>06/08/2019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5870B9D-404C-4389-81A0-0DCBB34CFE80}" type="slidenum">
              <a:rPr lang="en-GB" smtClean="0"/>
              <a:pPr/>
              <a:t>‹#›</a:t>
            </a:fld>
            <a:endParaRPr lang="en-GB"/>
          </a:p>
        </p:txBody>
      </p:sp>
    </p:spTree>
    <p:extLst>
      <p:ext uri="{BB962C8B-B14F-4D97-AF65-F5344CB8AC3E}">
        <p14:creationId xmlns:p14="http://schemas.microsoft.com/office/powerpoint/2010/main" val="423629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02BB03-107B-4480-B432-E94A2996849F}" type="datetimeFigureOut">
              <a:rPr lang="en-GB" smtClean="0"/>
              <a:pPr/>
              <a:t>06/08/2019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5870B9D-404C-4389-81A0-0DCBB34CFE80}" type="slidenum">
              <a:rPr lang="en-GB" smtClean="0"/>
              <a:pPr/>
              <a:t>‹#›</a:t>
            </a:fld>
            <a:endParaRPr lang="en-GB"/>
          </a:p>
        </p:txBody>
      </p:sp>
    </p:spTree>
    <p:extLst>
      <p:ext uri="{BB962C8B-B14F-4D97-AF65-F5344CB8AC3E}">
        <p14:creationId xmlns:p14="http://schemas.microsoft.com/office/powerpoint/2010/main" val="284235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C802BB03-107B-4480-B432-E94A2996849F}" type="datetimeFigureOut">
              <a:rPr lang="en-GB" smtClean="0"/>
              <a:pPr/>
              <a:t>06/08/2019</a:t>
            </a:fld>
            <a:endParaRPr lang="en-GB"/>
          </a:p>
        </p:txBody>
      </p:sp>
      <p:sp>
        <p:nvSpPr>
          <p:cNvPr id="9" name="Footer Placeholder 8"/>
          <p:cNvSpPr>
            <a:spLocks noGrp="1"/>
          </p:cNvSpPr>
          <p:nvPr>
            <p:ph type="ftr" sz="quarter" idx="11"/>
          </p:nvPr>
        </p:nvSpPr>
        <p:spPr/>
        <p:txBody>
          <a:bodyPr/>
          <a:lstStyle>
            <a:lvl1pPr algn="r">
              <a:defRPr/>
            </a:lvl1pPr>
          </a:lstStyle>
          <a:p>
            <a:endParaRPr lang="en-GB"/>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15870B9D-404C-4389-81A0-0DCBB34CFE80}" type="slidenum">
              <a:rPr lang="en-GB" smtClean="0"/>
              <a:pPr/>
              <a:t>‹#›</a:t>
            </a:fld>
            <a:endParaRPr lang="en-GB"/>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61708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C802BB03-107B-4480-B432-E94A2996849F}" type="datetimeFigureOut">
              <a:rPr lang="en-GB" smtClean="0"/>
              <a:pPr/>
              <a:t>06/08/2019</a:t>
            </a:fld>
            <a:endParaRPr lang="en-GB"/>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15870B9D-404C-4389-81A0-0DCBB34CFE80}" type="slidenum">
              <a:rPr lang="en-GB" smtClean="0"/>
              <a:pPr/>
              <a:t>‹#›</a:t>
            </a:fld>
            <a:endParaRPr lang="en-GB"/>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48244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02BB03-107B-4480-B432-E94A2996849F}" type="datetimeFigureOut">
              <a:rPr lang="en-GB" smtClean="0"/>
              <a:pPr/>
              <a:t>06/08/2019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870B9D-404C-4389-81A0-0DCBB34CFE80}" type="slidenum">
              <a:rPr lang="en-GB" smtClean="0"/>
              <a:pPr/>
              <a:t>‹#›</a:t>
            </a:fld>
            <a:endParaRPr lang="en-GB"/>
          </a:p>
        </p:txBody>
      </p:sp>
    </p:spTree>
    <p:extLst>
      <p:ext uri="{BB962C8B-B14F-4D97-AF65-F5344CB8AC3E}">
        <p14:creationId xmlns:p14="http://schemas.microsoft.com/office/powerpoint/2010/main" val="689301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02BB03-107B-4480-B432-E94A2996849F}" type="datetimeFigureOut">
              <a:rPr lang="en-GB" smtClean="0"/>
              <a:pPr/>
              <a:t>06/08/2019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870B9D-404C-4389-81A0-0DCBB34CFE80}" type="slidenum">
              <a:rPr lang="en-GB" smtClean="0"/>
              <a:pPr/>
              <a:t>‹#›</a:t>
            </a:fld>
            <a:endParaRPr lang="en-GB"/>
          </a:p>
        </p:txBody>
      </p:sp>
    </p:spTree>
    <p:extLst>
      <p:ext uri="{BB962C8B-B14F-4D97-AF65-F5344CB8AC3E}">
        <p14:creationId xmlns:p14="http://schemas.microsoft.com/office/powerpoint/2010/main" val="3943774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C802BB03-107B-4480-B432-E94A2996849F}" type="datetimeFigureOut">
              <a:rPr lang="en-GB" smtClean="0"/>
              <a:pPr/>
              <a:t>06/08/2019</a:t>
            </a:fld>
            <a:endParaRPr lang="en-GB"/>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GB"/>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15870B9D-404C-4389-81A0-0DCBB34CFE80}" type="slidenum">
              <a:rPr lang="en-GB" smtClean="0"/>
              <a:pPr/>
              <a:t>‹#›</a:t>
            </a:fld>
            <a:endParaRPr lang="en-GB"/>
          </a:p>
        </p:txBody>
      </p:sp>
    </p:spTree>
    <p:extLst>
      <p:ext uri="{BB962C8B-B14F-4D97-AF65-F5344CB8AC3E}">
        <p14:creationId xmlns:p14="http://schemas.microsoft.com/office/powerpoint/2010/main" val="1561548929"/>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1916832"/>
            <a:ext cx="6912768" cy="3528392"/>
          </a:xfrm>
          <a:prstGeom prst="rect">
            <a:avLst/>
          </a:prstGeom>
        </p:spPr>
      </p:pic>
    </p:spTree>
    <p:extLst>
      <p:ext uri="{BB962C8B-B14F-4D97-AF65-F5344CB8AC3E}">
        <p14:creationId xmlns:p14="http://schemas.microsoft.com/office/powerpoint/2010/main" val="1178413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22296"/>
            <a:ext cx="7772400" cy="981910"/>
          </a:xfrm>
        </p:spPr>
        <p:txBody>
          <a:bodyPr>
            <a:normAutofit/>
          </a:bodyPr>
          <a:lstStyle/>
          <a:p>
            <a:pPr algn="ctr"/>
            <a:r>
              <a:rPr lang="en-US" sz="5400" b="1" dirty="0" smtClean="0">
                <a:solidFill>
                  <a:schemeClr val="tx1"/>
                </a:solidFill>
              </a:rPr>
              <a:t>INTRODUCTION</a:t>
            </a:r>
            <a:endParaRPr lang="en-GB" sz="5400" b="1" dirty="0">
              <a:solidFill>
                <a:schemeClr val="tx1"/>
              </a:solidFill>
            </a:endParaRPr>
          </a:p>
        </p:txBody>
      </p:sp>
      <p:sp>
        <p:nvSpPr>
          <p:cNvPr id="3" name="Content Placeholder 2"/>
          <p:cNvSpPr>
            <a:spLocks noGrp="1"/>
          </p:cNvSpPr>
          <p:nvPr>
            <p:ph idx="1"/>
          </p:nvPr>
        </p:nvSpPr>
        <p:spPr>
          <a:xfrm>
            <a:off x="323528" y="1258490"/>
            <a:ext cx="4896544" cy="5266853"/>
          </a:xfrm>
        </p:spPr>
        <p:txBody>
          <a:bodyPr>
            <a:noAutofit/>
          </a:bodyPr>
          <a:lstStyle/>
          <a:p>
            <a:pPr marL="357188" indent="-271463">
              <a:lnSpc>
                <a:spcPct val="150000"/>
              </a:lnSpc>
              <a:buClrTx/>
            </a:pPr>
            <a:r>
              <a:rPr lang="en-US" sz="2800" dirty="0" smtClean="0">
                <a:solidFill>
                  <a:schemeClr val="tx1"/>
                </a:solidFill>
                <a:cs typeface="Andalus" pitchFamily="18" charset="-78"/>
              </a:rPr>
              <a:t>Communication is effective when messages are passed across successfully</a:t>
            </a:r>
          </a:p>
          <a:p>
            <a:pPr marL="357188" indent="-271463">
              <a:lnSpc>
                <a:spcPct val="150000"/>
              </a:lnSpc>
              <a:buClrTx/>
            </a:pPr>
            <a:r>
              <a:rPr lang="en-US" sz="2800" dirty="0" smtClean="0">
                <a:cs typeface="Andalus" pitchFamily="18" charset="-78"/>
              </a:rPr>
              <a:t>Messages can be passed </a:t>
            </a:r>
            <a:r>
              <a:rPr lang="en-US" sz="2800" dirty="0" smtClean="0">
                <a:solidFill>
                  <a:schemeClr val="tx1"/>
                </a:solidFill>
                <a:cs typeface="Andalus" pitchFamily="18" charset="-78"/>
              </a:rPr>
              <a:t>both </a:t>
            </a:r>
            <a:r>
              <a:rPr lang="en-US" sz="2800" dirty="0">
                <a:solidFill>
                  <a:schemeClr val="tx1"/>
                </a:solidFill>
                <a:cs typeface="Andalus" pitchFamily="18" charset="-78"/>
              </a:rPr>
              <a:t>in the formal, informal or personal </a:t>
            </a:r>
            <a:r>
              <a:rPr lang="en-US" sz="2800" dirty="0" smtClean="0">
                <a:solidFill>
                  <a:schemeClr val="tx1"/>
                </a:solidFill>
                <a:cs typeface="Andalus" pitchFamily="18" charset="-78"/>
              </a:rPr>
              <a:t>context</a:t>
            </a:r>
            <a:endParaRPr lang="en-US" sz="2800" dirty="0" smtClean="0">
              <a:solidFill>
                <a:schemeClr val="tx1"/>
              </a:solidFill>
            </a:endParaRPr>
          </a:p>
          <a:p>
            <a:pPr marL="0" indent="0">
              <a:lnSpc>
                <a:spcPct val="150000"/>
              </a:lnSpc>
              <a:buClrTx/>
              <a:buNone/>
            </a:pPr>
            <a:endParaRPr lang="en-GB"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6072" y="2708920"/>
            <a:ext cx="3931929" cy="2211710"/>
          </a:xfrm>
          <a:prstGeom prst="rect">
            <a:avLst/>
          </a:prstGeom>
        </p:spPr>
      </p:pic>
    </p:spTree>
    <p:extLst>
      <p:ext uri="{BB962C8B-B14F-4D97-AF65-F5344CB8AC3E}">
        <p14:creationId xmlns:p14="http://schemas.microsoft.com/office/powerpoint/2010/main" val="4071595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96" y="340023"/>
            <a:ext cx="8210178" cy="784721"/>
          </a:xfrm>
        </p:spPr>
        <p:txBody>
          <a:bodyPr>
            <a:noAutofit/>
          </a:bodyPr>
          <a:lstStyle/>
          <a:p>
            <a:pPr algn="ctr"/>
            <a:r>
              <a:rPr lang="en-US" sz="5400" b="1" dirty="0" smtClean="0">
                <a:solidFill>
                  <a:schemeClr val="tx1"/>
                </a:solidFill>
              </a:rPr>
              <a:t>DEFINITION</a:t>
            </a:r>
            <a:endParaRPr lang="en-GB" sz="5400" b="1" dirty="0">
              <a:solidFill>
                <a:schemeClr val="tx1"/>
              </a:solidFill>
            </a:endParaRPr>
          </a:p>
        </p:txBody>
      </p:sp>
      <p:sp>
        <p:nvSpPr>
          <p:cNvPr id="3" name="Content Placeholder 2"/>
          <p:cNvSpPr>
            <a:spLocks noGrp="1"/>
          </p:cNvSpPr>
          <p:nvPr>
            <p:ph idx="1"/>
          </p:nvPr>
        </p:nvSpPr>
        <p:spPr>
          <a:xfrm>
            <a:off x="198204" y="1412776"/>
            <a:ext cx="4059274" cy="5002187"/>
          </a:xfrm>
        </p:spPr>
        <p:txBody>
          <a:bodyPr>
            <a:noAutofit/>
          </a:bodyPr>
          <a:lstStyle/>
          <a:p>
            <a:pPr marL="0" indent="0" algn="ctr">
              <a:lnSpc>
                <a:spcPct val="100000"/>
              </a:lnSpc>
              <a:buNone/>
            </a:pPr>
            <a:r>
              <a:rPr lang="en-US" sz="4000" dirty="0" smtClean="0">
                <a:solidFill>
                  <a:schemeClr val="tx1"/>
                </a:solidFill>
                <a:cs typeface="Andalus" pitchFamily="18" charset="-78"/>
              </a:rPr>
              <a:t>It </a:t>
            </a:r>
            <a:r>
              <a:rPr lang="en-US" sz="4000" dirty="0">
                <a:solidFill>
                  <a:schemeClr val="tx1"/>
                </a:solidFill>
                <a:cs typeface="Andalus" pitchFamily="18" charset="-78"/>
              </a:rPr>
              <a:t>is a two way </a:t>
            </a:r>
            <a:r>
              <a:rPr lang="en-US" sz="4000" dirty="0" smtClean="0">
                <a:solidFill>
                  <a:schemeClr val="tx1"/>
                </a:solidFill>
                <a:cs typeface="Andalus" pitchFamily="18" charset="-78"/>
              </a:rPr>
              <a:t>process, </a:t>
            </a:r>
            <a:r>
              <a:rPr lang="en-US" sz="4000" dirty="0">
                <a:solidFill>
                  <a:schemeClr val="tx1"/>
                </a:solidFill>
                <a:cs typeface="Andalus" pitchFamily="18" charset="-78"/>
              </a:rPr>
              <a:t>where there is an exchange and progression of thoughts, feelings or </a:t>
            </a:r>
            <a:r>
              <a:rPr lang="en-US" sz="4000" dirty="0" smtClean="0">
                <a:solidFill>
                  <a:schemeClr val="tx1"/>
                </a:solidFill>
                <a:cs typeface="Andalus" pitchFamily="18" charset="-78"/>
              </a:rPr>
              <a:t>ideas</a:t>
            </a:r>
            <a:endParaRPr lang="en-US" sz="4000" dirty="0">
              <a:solidFill>
                <a:schemeClr val="tx1"/>
              </a:solidFill>
              <a:cs typeface="Andalus" pitchFamily="18"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8786" y="2303958"/>
            <a:ext cx="4700014" cy="2643758"/>
          </a:xfrm>
          <a:prstGeom prst="rect">
            <a:avLst/>
          </a:prstGeom>
        </p:spPr>
      </p:pic>
    </p:spTree>
    <p:extLst>
      <p:ext uri="{BB962C8B-B14F-4D97-AF65-F5344CB8AC3E}">
        <p14:creationId xmlns:p14="http://schemas.microsoft.com/office/powerpoint/2010/main" val="1314382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352928" cy="1296144"/>
          </a:xfrm>
        </p:spPr>
        <p:txBody>
          <a:bodyPr>
            <a:noAutofit/>
          </a:bodyPr>
          <a:lstStyle/>
          <a:p>
            <a:pPr algn="ctr"/>
            <a:r>
              <a:rPr lang="en-US" sz="4800" b="1" dirty="0" smtClean="0">
                <a:solidFill>
                  <a:schemeClr val="tx1"/>
                </a:solidFill>
              </a:rPr>
              <a:t>TYPES OF COMMUNICATION</a:t>
            </a:r>
            <a:endParaRPr lang="en-GB" sz="4800" b="1" dirty="0">
              <a:solidFill>
                <a:schemeClr val="tx1"/>
              </a:solidFill>
            </a:endParaRPr>
          </a:p>
        </p:txBody>
      </p:sp>
      <p:sp>
        <p:nvSpPr>
          <p:cNvPr id="3" name="Content Placeholder 2"/>
          <p:cNvSpPr>
            <a:spLocks noGrp="1"/>
          </p:cNvSpPr>
          <p:nvPr>
            <p:ph sz="half" idx="1"/>
          </p:nvPr>
        </p:nvSpPr>
        <p:spPr>
          <a:xfrm>
            <a:off x="421686" y="2778794"/>
            <a:ext cx="4104456" cy="1933675"/>
          </a:xfrm>
        </p:spPr>
        <p:txBody>
          <a:bodyPr>
            <a:noAutofit/>
          </a:bodyPr>
          <a:lstStyle/>
          <a:p>
            <a:pPr marL="357188" indent="-271463">
              <a:lnSpc>
                <a:spcPct val="100000"/>
              </a:lnSpc>
              <a:buClrTx/>
            </a:pPr>
            <a:r>
              <a:rPr lang="en-US" sz="4800" dirty="0" smtClean="0">
                <a:solidFill>
                  <a:schemeClr val="tx1"/>
                </a:solidFill>
              </a:rPr>
              <a:t>Verbal</a:t>
            </a:r>
          </a:p>
          <a:p>
            <a:pPr marL="357188" indent="-271463">
              <a:lnSpc>
                <a:spcPct val="100000"/>
              </a:lnSpc>
              <a:buClrTx/>
            </a:pPr>
            <a:r>
              <a:rPr lang="en-US" sz="4800" dirty="0" smtClean="0">
                <a:solidFill>
                  <a:schemeClr val="tx1"/>
                </a:solidFill>
              </a:rPr>
              <a:t>Non verbal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1916832"/>
            <a:ext cx="3648075" cy="3657600"/>
          </a:xfrm>
          <a:prstGeom prst="rect">
            <a:avLst/>
          </a:prstGeom>
        </p:spPr>
      </p:pic>
      <p:sp>
        <p:nvSpPr>
          <p:cNvPr id="4" name="Rectangle 3"/>
          <p:cNvSpPr/>
          <p:nvPr/>
        </p:nvSpPr>
        <p:spPr>
          <a:xfrm>
            <a:off x="755576" y="5805264"/>
            <a:ext cx="7920880" cy="369332"/>
          </a:xfrm>
          <a:prstGeom prst="rect">
            <a:avLst/>
          </a:prstGeom>
        </p:spPr>
        <p:txBody>
          <a:bodyPr wrap="square">
            <a:spAutoFit/>
          </a:bodyPr>
          <a:lstStyle/>
          <a:p>
            <a:r>
              <a:rPr lang="en-GB" dirty="0"/>
              <a:t>http://formatcomunicacion.com/VerbalAndNonverbal/</a:t>
            </a:r>
          </a:p>
        </p:txBody>
      </p:sp>
    </p:spTree>
    <p:extLst>
      <p:ext uri="{BB962C8B-B14F-4D97-AF65-F5344CB8AC3E}">
        <p14:creationId xmlns:p14="http://schemas.microsoft.com/office/powerpoint/2010/main" val="707155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9208"/>
            <a:ext cx="8219256" cy="998984"/>
          </a:xfrm>
        </p:spPr>
        <p:txBody>
          <a:bodyPr>
            <a:normAutofit/>
          </a:bodyPr>
          <a:lstStyle/>
          <a:p>
            <a:pPr algn="ctr"/>
            <a:r>
              <a:rPr lang="en-US" sz="4800" b="1" dirty="0" smtClean="0">
                <a:solidFill>
                  <a:schemeClr val="tx1"/>
                </a:solidFill>
              </a:rPr>
              <a:t>VERBAL COMMUNICATION</a:t>
            </a:r>
            <a:endParaRPr lang="en-GB" sz="4800" b="1" dirty="0">
              <a:solidFill>
                <a:schemeClr val="tx1"/>
              </a:solidFill>
            </a:endParaRPr>
          </a:p>
        </p:txBody>
      </p:sp>
      <p:sp>
        <p:nvSpPr>
          <p:cNvPr id="3" name="Content Placeholder 2"/>
          <p:cNvSpPr>
            <a:spLocks noGrp="1"/>
          </p:cNvSpPr>
          <p:nvPr>
            <p:ph sz="half" idx="1"/>
          </p:nvPr>
        </p:nvSpPr>
        <p:spPr>
          <a:xfrm>
            <a:off x="340551" y="2276872"/>
            <a:ext cx="4427984" cy="2448272"/>
          </a:xfrm>
        </p:spPr>
        <p:txBody>
          <a:bodyPr>
            <a:normAutofit/>
          </a:bodyPr>
          <a:lstStyle/>
          <a:p>
            <a:pPr marL="357188" indent="-271463">
              <a:lnSpc>
                <a:spcPct val="100000"/>
              </a:lnSpc>
              <a:buClrTx/>
            </a:pPr>
            <a:r>
              <a:rPr lang="en-US" sz="4400" dirty="0" smtClean="0">
                <a:solidFill>
                  <a:schemeClr val="tx1"/>
                </a:solidFill>
              </a:rPr>
              <a:t>This is what we say and how we say it</a:t>
            </a:r>
          </a:p>
          <a:p>
            <a:pPr marL="357188" indent="-271463">
              <a:lnSpc>
                <a:spcPct val="100000"/>
              </a:lnSpc>
              <a:buClrTx/>
            </a:pPr>
            <a:endParaRPr lang="en-GB" sz="4400"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8369" y="1556792"/>
            <a:ext cx="3888432" cy="3888432"/>
          </a:xfrm>
          <a:prstGeom prst="rect">
            <a:avLst/>
          </a:prstGeom>
        </p:spPr>
      </p:pic>
    </p:spTree>
    <p:extLst>
      <p:ext uri="{BB962C8B-B14F-4D97-AF65-F5344CB8AC3E}">
        <p14:creationId xmlns:p14="http://schemas.microsoft.com/office/powerpoint/2010/main" val="1427403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1633"/>
            <a:ext cx="8352928" cy="994122"/>
          </a:xfrm>
        </p:spPr>
        <p:txBody>
          <a:bodyPr>
            <a:normAutofit fontScale="90000"/>
          </a:bodyPr>
          <a:lstStyle/>
          <a:p>
            <a:pPr algn="ctr"/>
            <a:r>
              <a:rPr lang="en-US" sz="4800" b="1" dirty="0" smtClean="0">
                <a:solidFill>
                  <a:schemeClr val="tx1"/>
                </a:solidFill>
              </a:rPr>
              <a:t>NON-VERBAL COMMUNICATION</a:t>
            </a:r>
            <a:endParaRPr lang="en-GB" sz="4800" b="1" dirty="0">
              <a:solidFill>
                <a:schemeClr val="tx1"/>
              </a:solidFill>
            </a:endParaRPr>
          </a:p>
        </p:txBody>
      </p:sp>
      <p:sp>
        <p:nvSpPr>
          <p:cNvPr id="3" name="Content Placeholder 2"/>
          <p:cNvSpPr>
            <a:spLocks noGrp="1"/>
          </p:cNvSpPr>
          <p:nvPr>
            <p:ph sz="half" idx="1"/>
          </p:nvPr>
        </p:nvSpPr>
        <p:spPr>
          <a:xfrm>
            <a:off x="323528" y="1620117"/>
            <a:ext cx="3816424" cy="4478486"/>
          </a:xfrm>
        </p:spPr>
        <p:txBody>
          <a:bodyPr>
            <a:noAutofit/>
          </a:bodyPr>
          <a:lstStyle/>
          <a:p>
            <a:pPr marL="542925" indent="-457200">
              <a:lnSpc>
                <a:spcPct val="110000"/>
              </a:lnSpc>
              <a:buClrTx/>
            </a:pPr>
            <a:r>
              <a:rPr lang="en-US" sz="3600" dirty="0" smtClean="0">
                <a:solidFill>
                  <a:schemeClr val="tx1"/>
                </a:solidFill>
              </a:rPr>
              <a:t>This is through our actions </a:t>
            </a:r>
          </a:p>
          <a:p>
            <a:pPr marL="542925" indent="-457200">
              <a:lnSpc>
                <a:spcPct val="110000"/>
              </a:lnSpc>
              <a:buClrTx/>
            </a:pPr>
            <a:r>
              <a:rPr lang="en-US" sz="3600" dirty="0" smtClean="0">
                <a:solidFill>
                  <a:schemeClr val="tx1"/>
                </a:solidFill>
              </a:rPr>
              <a:t>Things we do without speaking e.g. writing and posters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0208" y="1988840"/>
            <a:ext cx="4390264" cy="3300015"/>
          </a:xfrm>
          <a:prstGeom prst="rect">
            <a:avLst/>
          </a:prstGeom>
        </p:spPr>
      </p:pic>
    </p:spTree>
    <p:extLst>
      <p:ext uri="{BB962C8B-B14F-4D97-AF65-F5344CB8AC3E}">
        <p14:creationId xmlns:p14="http://schemas.microsoft.com/office/powerpoint/2010/main" val="1324901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404664"/>
            <a:ext cx="7549975" cy="6036461"/>
          </a:xfrm>
          <a:prstGeom prst="rect">
            <a:avLst/>
          </a:prstGeom>
        </p:spPr>
      </p:pic>
    </p:spTree>
    <p:extLst>
      <p:ext uri="{BB962C8B-B14F-4D97-AF65-F5344CB8AC3E}">
        <p14:creationId xmlns:p14="http://schemas.microsoft.com/office/powerpoint/2010/main" val="3412898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Autofit/>
          </a:bodyPr>
          <a:lstStyle/>
          <a:p>
            <a:pPr algn="ctr"/>
            <a:r>
              <a:rPr lang="en-GB" sz="4800" b="1" dirty="0" smtClean="0">
                <a:solidFill>
                  <a:schemeClr val="tx1"/>
                </a:solidFill>
              </a:rPr>
              <a:t>COMMUNICATION PARTS</a:t>
            </a:r>
            <a:endParaRPr lang="en-GB" sz="4800" b="1" dirty="0">
              <a:solidFill>
                <a:schemeClr val="tx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1412775"/>
            <a:ext cx="5753625" cy="4353577"/>
          </a:xfrm>
          <a:prstGeom prst="rect">
            <a:avLst/>
          </a:prstGeom>
        </p:spPr>
      </p:pic>
      <p:sp>
        <p:nvSpPr>
          <p:cNvPr id="3" name="Rectangle 2"/>
          <p:cNvSpPr/>
          <p:nvPr/>
        </p:nvSpPr>
        <p:spPr>
          <a:xfrm>
            <a:off x="457200" y="6000227"/>
            <a:ext cx="7992888" cy="646331"/>
          </a:xfrm>
          <a:prstGeom prst="rect">
            <a:avLst/>
          </a:prstGeom>
        </p:spPr>
        <p:txBody>
          <a:bodyPr wrap="square">
            <a:spAutoFit/>
          </a:bodyPr>
          <a:lstStyle/>
          <a:p>
            <a:r>
              <a:rPr lang="en-GB" dirty="0"/>
              <a:t>http://www.maximumadvantage.com/demonstration-of-non-verbal-communication.html</a:t>
            </a:r>
          </a:p>
        </p:txBody>
      </p:sp>
    </p:spTree>
    <p:extLst>
      <p:ext uri="{BB962C8B-B14F-4D97-AF65-F5344CB8AC3E}">
        <p14:creationId xmlns:p14="http://schemas.microsoft.com/office/powerpoint/2010/main" val="3068504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b="1" dirty="0" smtClean="0">
                <a:solidFill>
                  <a:schemeClr val="tx1"/>
                </a:solidFill>
              </a:rPr>
              <a:t>COMMUNICATION SKILLS</a:t>
            </a:r>
            <a:endParaRPr lang="en-GB" sz="5400" b="1" dirty="0">
              <a:solidFill>
                <a:schemeClr val="tx1"/>
              </a:solidFill>
            </a:endParaRPr>
          </a:p>
        </p:txBody>
      </p:sp>
      <p:sp>
        <p:nvSpPr>
          <p:cNvPr id="3" name="Content Placeholder 2"/>
          <p:cNvSpPr>
            <a:spLocks noGrp="1"/>
          </p:cNvSpPr>
          <p:nvPr>
            <p:ph idx="1"/>
          </p:nvPr>
        </p:nvSpPr>
        <p:spPr>
          <a:xfrm>
            <a:off x="857251" y="2057400"/>
            <a:ext cx="3570733" cy="4038600"/>
          </a:xfrm>
        </p:spPr>
        <p:txBody>
          <a:bodyPr>
            <a:normAutofit fontScale="92500" lnSpcReduction="10000"/>
          </a:bodyPr>
          <a:lstStyle/>
          <a:p>
            <a:pPr marL="357188" indent="-271463">
              <a:buClrTx/>
            </a:pPr>
            <a:r>
              <a:rPr lang="en-US" sz="4000" dirty="0" smtClean="0">
                <a:solidFill>
                  <a:schemeClr val="tx1"/>
                </a:solidFill>
              </a:rPr>
              <a:t>Listening</a:t>
            </a:r>
          </a:p>
          <a:p>
            <a:pPr marL="357188" indent="-271463">
              <a:buClrTx/>
            </a:pPr>
            <a:r>
              <a:rPr lang="en-US" sz="4000" dirty="0" smtClean="0">
                <a:solidFill>
                  <a:schemeClr val="tx1"/>
                </a:solidFill>
              </a:rPr>
              <a:t>Observing</a:t>
            </a:r>
          </a:p>
          <a:p>
            <a:pPr marL="357188" indent="-271463">
              <a:buClrTx/>
            </a:pPr>
            <a:r>
              <a:rPr lang="en-US" sz="4000" dirty="0" smtClean="0">
                <a:solidFill>
                  <a:schemeClr val="tx1"/>
                </a:solidFill>
              </a:rPr>
              <a:t>Speaking</a:t>
            </a:r>
          </a:p>
          <a:p>
            <a:pPr marL="357188" indent="-271463">
              <a:buClrTx/>
            </a:pPr>
            <a:r>
              <a:rPr lang="en-US" sz="4000" dirty="0" smtClean="0">
                <a:solidFill>
                  <a:schemeClr val="tx1"/>
                </a:solidFill>
              </a:rPr>
              <a:t>Questioning</a:t>
            </a:r>
          </a:p>
          <a:p>
            <a:pPr marL="357188" indent="-271463">
              <a:buClrTx/>
            </a:pPr>
            <a:r>
              <a:rPr lang="en-US" sz="4000" dirty="0" err="1" smtClean="0">
                <a:solidFill>
                  <a:schemeClr val="tx1"/>
                </a:solidFill>
              </a:rPr>
              <a:t>Analysing</a:t>
            </a:r>
            <a:endParaRPr lang="en-US" sz="4000" dirty="0" smtClean="0">
              <a:solidFill>
                <a:schemeClr val="tx1"/>
              </a:solidFill>
            </a:endParaRPr>
          </a:p>
          <a:p>
            <a:pPr marL="357188" indent="-271463">
              <a:buClrTx/>
            </a:pPr>
            <a:r>
              <a:rPr lang="en-US" sz="4000" dirty="0" smtClean="0">
                <a:solidFill>
                  <a:schemeClr val="tx1"/>
                </a:solidFill>
              </a:rPr>
              <a:t>Evaluation</a:t>
            </a:r>
          </a:p>
          <a:p>
            <a:pPr marL="357188" indent="-271463">
              <a:buClrTx/>
            </a:pPr>
            <a:endParaRPr lang="en-GB"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2029966"/>
            <a:ext cx="4162425" cy="3200400"/>
          </a:xfrm>
          <a:prstGeom prst="rect">
            <a:avLst/>
          </a:prstGeom>
        </p:spPr>
      </p:pic>
    </p:spTree>
    <p:extLst>
      <p:ext uri="{BB962C8B-B14F-4D97-AF65-F5344CB8AC3E}">
        <p14:creationId xmlns:p14="http://schemas.microsoft.com/office/powerpoint/2010/main" val="2521507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5968" cy="1138138"/>
          </a:xfrm>
        </p:spPr>
        <p:txBody>
          <a:bodyPr>
            <a:normAutofit fontScale="90000"/>
          </a:bodyPr>
          <a:lstStyle/>
          <a:p>
            <a:pPr algn="ctr"/>
            <a:r>
              <a:rPr lang="en-US" sz="4800" b="1" dirty="0" smtClean="0">
                <a:solidFill>
                  <a:schemeClr val="tx1"/>
                </a:solidFill>
              </a:rPr>
              <a:t>ELEMENTS OF COMMUNICATION PROCESS</a:t>
            </a:r>
            <a:endParaRPr lang="en-GB" sz="4800" b="1" dirty="0">
              <a:solidFill>
                <a:schemeClr val="tx1"/>
              </a:solidFill>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26125"/>
          <a:stretch/>
        </p:blipFill>
        <p:spPr>
          <a:xfrm>
            <a:off x="1737259" y="1398786"/>
            <a:ext cx="4634942" cy="5245075"/>
          </a:xfrm>
          <a:prstGeom prst="rect">
            <a:avLst/>
          </a:prstGeom>
        </p:spPr>
      </p:pic>
    </p:spTree>
    <p:extLst>
      <p:ext uri="{BB962C8B-B14F-4D97-AF65-F5344CB8AC3E}">
        <p14:creationId xmlns:p14="http://schemas.microsoft.com/office/powerpoint/2010/main" val="10423841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400" b="1" dirty="0" smtClean="0">
                <a:solidFill>
                  <a:schemeClr val="tx1"/>
                </a:solidFill>
              </a:rPr>
              <a:t>WAYS OF COMMUNICATION</a:t>
            </a:r>
            <a:endParaRPr lang="en-GB" sz="4400" b="1" dirty="0">
              <a:solidFill>
                <a:schemeClr val="tx1"/>
              </a:solidFill>
            </a:endParaRPr>
          </a:p>
        </p:txBody>
      </p:sp>
      <p:sp>
        <p:nvSpPr>
          <p:cNvPr id="3" name="Subtitle 2"/>
          <p:cNvSpPr>
            <a:spLocks noGrp="1"/>
          </p:cNvSpPr>
          <p:nvPr>
            <p:ph type="subTitle" idx="4294967295"/>
          </p:nvPr>
        </p:nvSpPr>
        <p:spPr>
          <a:xfrm>
            <a:off x="0" y="2492375"/>
            <a:ext cx="3851920" cy="3136900"/>
          </a:xfrm>
        </p:spPr>
        <p:txBody>
          <a:bodyPr>
            <a:noAutofit/>
          </a:bodyPr>
          <a:lstStyle/>
          <a:p>
            <a:pPr marL="457200" indent="-371475" algn="l">
              <a:lnSpc>
                <a:spcPct val="100000"/>
              </a:lnSpc>
              <a:buClrTx/>
              <a:buFont typeface="Arial" panose="020B0604020202020204" pitchFamily="34" charset="0"/>
              <a:buChar char="•"/>
            </a:pPr>
            <a:r>
              <a:rPr lang="en-GB" sz="3200" dirty="0" smtClean="0">
                <a:solidFill>
                  <a:schemeClr val="tx1"/>
                </a:solidFill>
              </a:rPr>
              <a:t>Positive ways of communicating</a:t>
            </a:r>
            <a:endParaRPr lang="en-GB" sz="3200" dirty="0">
              <a:solidFill>
                <a:schemeClr val="tx1"/>
              </a:solidFill>
            </a:endParaRPr>
          </a:p>
          <a:p>
            <a:pPr marL="457200" indent="-371475" algn="l">
              <a:lnSpc>
                <a:spcPct val="100000"/>
              </a:lnSpc>
              <a:buClrTx/>
              <a:buFont typeface="Arial" panose="020B0604020202020204" pitchFamily="34" charset="0"/>
              <a:buChar char="•"/>
            </a:pPr>
            <a:r>
              <a:rPr lang="en-GB" sz="3200" dirty="0" smtClean="0">
                <a:solidFill>
                  <a:schemeClr val="tx1"/>
                </a:solidFill>
              </a:rPr>
              <a:t>Negative ways of communicating</a:t>
            </a:r>
            <a:endParaRPr lang="en-GB" sz="3200" dirty="0">
              <a:solidFill>
                <a:schemeClr val="tx1"/>
              </a:solidFill>
            </a:endParaRPr>
          </a:p>
        </p:txBody>
      </p:sp>
      <p:pic>
        <p:nvPicPr>
          <p:cNvPr id="4" name="Picture 3"/>
          <p:cNvPicPr>
            <a:picLocks noChangeAspect="1"/>
          </p:cNvPicPr>
          <p:nvPr/>
        </p:nvPicPr>
        <p:blipFill>
          <a:blip r:embed="rId2"/>
          <a:stretch>
            <a:fillRect/>
          </a:stretch>
        </p:blipFill>
        <p:spPr>
          <a:xfrm>
            <a:off x="3851920" y="2492375"/>
            <a:ext cx="5090601" cy="2560542"/>
          </a:xfrm>
          <a:prstGeom prst="rect">
            <a:avLst/>
          </a:prstGeom>
        </p:spPr>
      </p:pic>
    </p:spTree>
    <p:extLst>
      <p:ext uri="{BB962C8B-B14F-4D97-AF65-F5344CB8AC3E}">
        <p14:creationId xmlns:p14="http://schemas.microsoft.com/office/powerpoint/2010/main" val="2718200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332656"/>
            <a:ext cx="7920880" cy="648072"/>
          </a:xfrm>
        </p:spPr>
        <p:txBody>
          <a:bodyPr>
            <a:noAutofit/>
          </a:bodyPr>
          <a:lstStyle/>
          <a:p>
            <a:pPr algn="ctr">
              <a:lnSpc>
                <a:spcPct val="100000"/>
              </a:lnSpc>
            </a:pPr>
            <a:r>
              <a:rPr lang="en-US" sz="3200" b="1" dirty="0" smtClean="0">
                <a:solidFill>
                  <a:schemeClr val="tx1"/>
                </a:solidFill>
              </a:rPr>
              <a:t>POSITIVE WAYS OF COMMUNICATING</a:t>
            </a:r>
            <a:endParaRPr lang="en-GB" sz="3200" b="1" dirty="0">
              <a:solidFill>
                <a:schemeClr val="tx1"/>
              </a:solidFill>
            </a:endParaRPr>
          </a:p>
        </p:txBody>
      </p:sp>
      <p:sp>
        <p:nvSpPr>
          <p:cNvPr id="3" name="Content Placeholder 2"/>
          <p:cNvSpPr>
            <a:spLocks noGrp="1"/>
          </p:cNvSpPr>
          <p:nvPr>
            <p:ph idx="1"/>
          </p:nvPr>
        </p:nvSpPr>
        <p:spPr>
          <a:xfrm>
            <a:off x="107504" y="1002378"/>
            <a:ext cx="4608512" cy="5522966"/>
          </a:xfrm>
        </p:spPr>
        <p:txBody>
          <a:bodyPr>
            <a:noAutofit/>
          </a:bodyPr>
          <a:lstStyle/>
          <a:p>
            <a:pPr marL="357188" indent="-271463">
              <a:lnSpc>
                <a:spcPct val="170000"/>
              </a:lnSpc>
              <a:buClrTx/>
            </a:pPr>
            <a:r>
              <a:rPr lang="en-US" sz="2800" dirty="0" smtClean="0">
                <a:solidFill>
                  <a:schemeClr val="tx1"/>
                </a:solidFill>
              </a:rPr>
              <a:t>Warm Smile</a:t>
            </a:r>
          </a:p>
          <a:p>
            <a:pPr marL="357188" indent="-271463">
              <a:lnSpc>
                <a:spcPct val="170000"/>
              </a:lnSpc>
              <a:buClrTx/>
            </a:pPr>
            <a:r>
              <a:rPr lang="en-US" sz="2800" dirty="0" smtClean="0">
                <a:solidFill>
                  <a:schemeClr val="tx1"/>
                </a:solidFill>
              </a:rPr>
              <a:t>Courteous and friendly</a:t>
            </a:r>
          </a:p>
          <a:p>
            <a:pPr marL="357188" indent="-271463">
              <a:lnSpc>
                <a:spcPct val="170000"/>
              </a:lnSpc>
              <a:buClrTx/>
            </a:pPr>
            <a:r>
              <a:rPr lang="en-US" sz="2800" dirty="0" smtClean="0">
                <a:solidFill>
                  <a:schemeClr val="tx1"/>
                </a:solidFill>
              </a:rPr>
              <a:t>Maintain eye contact</a:t>
            </a:r>
          </a:p>
          <a:p>
            <a:pPr marL="357188" indent="-271463">
              <a:lnSpc>
                <a:spcPct val="170000"/>
              </a:lnSpc>
              <a:buClrTx/>
            </a:pPr>
            <a:r>
              <a:rPr lang="en-US" sz="2800" dirty="0" smtClean="0">
                <a:solidFill>
                  <a:schemeClr val="tx1"/>
                </a:solidFill>
              </a:rPr>
              <a:t>Show genuine concern</a:t>
            </a:r>
          </a:p>
          <a:p>
            <a:pPr marL="357188" indent="-271463">
              <a:lnSpc>
                <a:spcPct val="170000"/>
              </a:lnSpc>
              <a:buClrTx/>
            </a:pPr>
            <a:r>
              <a:rPr lang="en-US" sz="2800" dirty="0" smtClean="0">
                <a:solidFill>
                  <a:schemeClr val="tx1"/>
                </a:solidFill>
              </a:rPr>
              <a:t>Active listening, avoid interrupting or preempting clients</a:t>
            </a:r>
          </a:p>
          <a:p>
            <a:pPr marL="357188" indent="-271463">
              <a:lnSpc>
                <a:spcPct val="170000"/>
              </a:lnSpc>
              <a:buClrTx/>
            </a:pPr>
            <a:endParaRPr lang="en-US" sz="900" dirty="0">
              <a:solidFill>
                <a:schemeClr val="tx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0887" y="1764186"/>
            <a:ext cx="2665462" cy="266546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5268" y="4709051"/>
            <a:ext cx="3351188" cy="1816293"/>
          </a:xfrm>
          <a:prstGeom prst="rect">
            <a:avLst/>
          </a:prstGeom>
        </p:spPr>
      </p:pic>
    </p:spTree>
    <p:extLst>
      <p:ext uri="{BB962C8B-B14F-4D97-AF65-F5344CB8AC3E}">
        <p14:creationId xmlns:p14="http://schemas.microsoft.com/office/powerpoint/2010/main" val="9206295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511746"/>
            <a:ext cx="5400600" cy="6157614"/>
          </a:xfrm>
        </p:spPr>
        <p:txBody>
          <a:bodyPr>
            <a:normAutofit lnSpcReduction="10000"/>
          </a:bodyPr>
          <a:lstStyle/>
          <a:p>
            <a:pPr marL="357188" indent="-271463">
              <a:lnSpc>
                <a:spcPct val="120000"/>
              </a:lnSpc>
              <a:buClrTx/>
            </a:pPr>
            <a:r>
              <a:rPr lang="en-US" sz="4000" dirty="0" smtClean="0">
                <a:solidFill>
                  <a:schemeClr val="tx1"/>
                </a:solidFill>
              </a:rPr>
              <a:t>Address </a:t>
            </a:r>
            <a:r>
              <a:rPr lang="en-US" sz="4000" dirty="0">
                <a:solidFill>
                  <a:schemeClr val="tx1"/>
                </a:solidFill>
              </a:rPr>
              <a:t>client </a:t>
            </a:r>
            <a:r>
              <a:rPr lang="en-US" sz="4000" dirty="0" smtClean="0">
                <a:solidFill>
                  <a:schemeClr val="tx1"/>
                </a:solidFill>
              </a:rPr>
              <a:t>by name using </a:t>
            </a:r>
            <a:r>
              <a:rPr lang="en-US" sz="4000" dirty="0">
                <a:solidFill>
                  <a:schemeClr val="tx1"/>
                </a:solidFill>
              </a:rPr>
              <a:t>appropriate title e.g. Dr., Chief.</a:t>
            </a:r>
          </a:p>
          <a:p>
            <a:pPr marL="357188" indent="-271463">
              <a:lnSpc>
                <a:spcPct val="120000"/>
              </a:lnSpc>
              <a:buClrTx/>
            </a:pPr>
            <a:r>
              <a:rPr lang="en-US" sz="4000" dirty="0" smtClean="0">
                <a:solidFill>
                  <a:schemeClr val="tx1"/>
                </a:solidFill>
              </a:rPr>
              <a:t>Avoid abbreviations</a:t>
            </a:r>
          </a:p>
          <a:p>
            <a:pPr marL="357188" indent="-271463">
              <a:lnSpc>
                <a:spcPct val="120000"/>
              </a:lnSpc>
              <a:buClrTx/>
            </a:pPr>
            <a:r>
              <a:rPr lang="en-US" sz="4000" dirty="0" smtClean="0">
                <a:solidFill>
                  <a:schemeClr val="tx1"/>
                </a:solidFill>
              </a:rPr>
              <a:t>The </a:t>
            </a:r>
            <a:r>
              <a:rPr lang="en-US" sz="4000" dirty="0">
                <a:solidFill>
                  <a:schemeClr val="tx1"/>
                </a:solidFill>
              </a:rPr>
              <a:t>use of  appreciative </a:t>
            </a:r>
            <a:r>
              <a:rPr lang="en-US" sz="4000" dirty="0" smtClean="0">
                <a:solidFill>
                  <a:schemeClr val="tx1"/>
                </a:solidFill>
              </a:rPr>
              <a:t>words</a:t>
            </a:r>
            <a:endParaRPr lang="en-US" sz="4000" dirty="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2636911"/>
            <a:ext cx="4128832" cy="2712807"/>
          </a:xfrm>
          <a:prstGeom prst="rect">
            <a:avLst/>
          </a:prstGeom>
        </p:spPr>
      </p:pic>
    </p:spTree>
    <p:extLst>
      <p:ext uri="{BB962C8B-B14F-4D97-AF65-F5344CB8AC3E}">
        <p14:creationId xmlns:p14="http://schemas.microsoft.com/office/powerpoint/2010/main" val="549620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404664"/>
            <a:ext cx="5040560" cy="5729197"/>
          </a:xfrm>
          <a:prstGeom prst="rect">
            <a:avLst/>
          </a:prstGeom>
        </p:spPr>
        <p:txBody>
          <a:bodyPr wrap="square">
            <a:spAutoFit/>
          </a:bodyPr>
          <a:lstStyle/>
          <a:p>
            <a:pPr marL="542925" indent="-457200">
              <a:lnSpc>
                <a:spcPct val="150000"/>
              </a:lnSpc>
              <a:buFont typeface="Courier New" panose="02070309020205020404" pitchFamily="49" charset="0"/>
              <a:buChar char="o"/>
            </a:pPr>
            <a:r>
              <a:rPr lang="en-US" sz="3000" dirty="0"/>
              <a:t>Speak in a clear low tone of voice</a:t>
            </a:r>
          </a:p>
          <a:p>
            <a:pPr marL="542925" indent="-457200">
              <a:lnSpc>
                <a:spcPct val="150000"/>
              </a:lnSpc>
              <a:buFont typeface="Courier New" panose="02070309020205020404" pitchFamily="49" charset="0"/>
              <a:buChar char="o"/>
            </a:pPr>
            <a:r>
              <a:rPr lang="en-US" sz="3000" dirty="0"/>
              <a:t>Treat all clients </a:t>
            </a:r>
            <a:r>
              <a:rPr lang="en-US" sz="3000" dirty="0" smtClean="0"/>
              <a:t>equally</a:t>
            </a:r>
          </a:p>
          <a:p>
            <a:pPr marL="542925" indent="-457200">
              <a:lnSpc>
                <a:spcPct val="150000"/>
              </a:lnSpc>
              <a:buFont typeface="Courier New" panose="02070309020205020404" pitchFamily="49" charset="0"/>
              <a:buChar char="o"/>
            </a:pPr>
            <a:r>
              <a:rPr lang="en-US" sz="3000" dirty="0" smtClean="0"/>
              <a:t>Confidentiality</a:t>
            </a:r>
          </a:p>
          <a:p>
            <a:pPr marL="542925" lvl="0" indent="-457200">
              <a:lnSpc>
                <a:spcPct val="150000"/>
              </a:lnSpc>
              <a:spcBef>
                <a:spcPct val="20000"/>
              </a:spcBef>
              <a:buFont typeface="Courier New" panose="02070309020205020404" pitchFamily="49" charset="0"/>
              <a:buChar char="o"/>
            </a:pPr>
            <a:r>
              <a:rPr lang="en-US" sz="3000" dirty="0" smtClean="0"/>
              <a:t>Ask </a:t>
            </a:r>
            <a:r>
              <a:rPr lang="en-US" sz="3000" dirty="0"/>
              <a:t>for </a:t>
            </a:r>
            <a:r>
              <a:rPr lang="en-US" sz="3000" dirty="0" smtClean="0"/>
              <a:t>clarifications, do </a:t>
            </a:r>
            <a:r>
              <a:rPr lang="en-US" sz="3000" dirty="0"/>
              <a:t>not </a:t>
            </a:r>
            <a:r>
              <a:rPr lang="en-US" sz="3000" dirty="0" smtClean="0"/>
              <a:t>assume</a:t>
            </a:r>
            <a:endParaRPr lang="en-US" sz="3000" dirty="0"/>
          </a:p>
          <a:p>
            <a:pPr marL="542925" lvl="0" indent="-457200">
              <a:lnSpc>
                <a:spcPct val="150000"/>
              </a:lnSpc>
              <a:spcBef>
                <a:spcPct val="20000"/>
              </a:spcBef>
              <a:buFont typeface="Courier New" panose="02070309020205020404" pitchFamily="49" charset="0"/>
              <a:buChar char="o"/>
            </a:pPr>
            <a:r>
              <a:rPr lang="en-US" sz="3000" dirty="0"/>
              <a:t>Prompt return of telephone </a:t>
            </a:r>
            <a:r>
              <a:rPr lang="en-US" sz="3000" dirty="0" smtClean="0"/>
              <a:t>calls</a:t>
            </a:r>
            <a:endParaRPr lang="en-US" sz="3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548680"/>
            <a:ext cx="2705100" cy="16859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5408" y="3933056"/>
            <a:ext cx="4448592" cy="2224296"/>
          </a:xfrm>
          <a:prstGeom prst="rect">
            <a:avLst/>
          </a:prstGeom>
        </p:spPr>
      </p:pic>
    </p:spTree>
    <p:extLst>
      <p:ext uri="{BB962C8B-B14F-4D97-AF65-F5344CB8AC3E}">
        <p14:creationId xmlns:p14="http://schemas.microsoft.com/office/powerpoint/2010/main" val="21479059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18665"/>
            <a:ext cx="8136904" cy="755253"/>
          </a:xfrm>
        </p:spPr>
        <p:txBody>
          <a:bodyPr>
            <a:noAutofit/>
          </a:bodyPr>
          <a:lstStyle/>
          <a:p>
            <a:pPr algn="ctr"/>
            <a:r>
              <a:rPr lang="en-US" b="1" dirty="0" smtClean="0">
                <a:solidFill>
                  <a:schemeClr val="tx1"/>
                </a:solidFill>
              </a:rPr>
              <a:t>NEGATIVE WAYS OF </a:t>
            </a:r>
            <a:br>
              <a:rPr lang="en-US" b="1" dirty="0" smtClean="0">
                <a:solidFill>
                  <a:schemeClr val="tx1"/>
                </a:solidFill>
              </a:rPr>
            </a:br>
            <a:r>
              <a:rPr lang="en-US" b="1" dirty="0" smtClean="0">
                <a:solidFill>
                  <a:schemeClr val="tx1"/>
                </a:solidFill>
              </a:rPr>
              <a:t>COMMUNICATING</a:t>
            </a:r>
            <a:endParaRPr lang="en-GB" b="1" dirty="0">
              <a:solidFill>
                <a:schemeClr val="tx1"/>
              </a:solidFill>
            </a:endParaRPr>
          </a:p>
        </p:txBody>
      </p:sp>
      <p:sp>
        <p:nvSpPr>
          <p:cNvPr id="3" name="Content Placeholder 2"/>
          <p:cNvSpPr>
            <a:spLocks noGrp="1"/>
          </p:cNvSpPr>
          <p:nvPr>
            <p:ph idx="1"/>
          </p:nvPr>
        </p:nvSpPr>
        <p:spPr>
          <a:xfrm>
            <a:off x="251520" y="1189806"/>
            <a:ext cx="6264696" cy="5668194"/>
          </a:xfrm>
        </p:spPr>
        <p:txBody>
          <a:bodyPr>
            <a:noAutofit/>
          </a:bodyPr>
          <a:lstStyle/>
          <a:p>
            <a:pPr marL="357188" indent="-271463">
              <a:lnSpc>
                <a:spcPct val="150000"/>
              </a:lnSpc>
              <a:buClrTx/>
            </a:pPr>
            <a:r>
              <a:rPr lang="en-US" sz="2600" dirty="0" smtClean="0">
                <a:solidFill>
                  <a:schemeClr val="tx1"/>
                </a:solidFill>
              </a:rPr>
              <a:t>Little or no eye contact</a:t>
            </a:r>
          </a:p>
          <a:p>
            <a:pPr marL="357188" indent="-271463">
              <a:lnSpc>
                <a:spcPct val="150000"/>
              </a:lnSpc>
              <a:buClrTx/>
            </a:pPr>
            <a:r>
              <a:rPr lang="en-US" sz="2600" dirty="0" smtClean="0">
                <a:solidFill>
                  <a:schemeClr val="tx1"/>
                </a:solidFill>
              </a:rPr>
              <a:t>Unpleasant disposition</a:t>
            </a:r>
          </a:p>
          <a:p>
            <a:pPr marL="357188" indent="-271463">
              <a:lnSpc>
                <a:spcPct val="150000"/>
              </a:lnSpc>
              <a:buClrTx/>
            </a:pPr>
            <a:r>
              <a:rPr lang="en-US" sz="2600" dirty="0" smtClean="0">
                <a:solidFill>
                  <a:schemeClr val="tx1"/>
                </a:solidFill>
              </a:rPr>
              <a:t>Addressing clients wrongly</a:t>
            </a:r>
          </a:p>
          <a:p>
            <a:pPr marL="357188" indent="-271463">
              <a:lnSpc>
                <a:spcPct val="150000"/>
              </a:lnSpc>
              <a:buClrTx/>
            </a:pPr>
            <a:r>
              <a:rPr lang="en-US" sz="2600" dirty="0" smtClean="0">
                <a:solidFill>
                  <a:schemeClr val="tx1"/>
                </a:solidFill>
              </a:rPr>
              <a:t>Untidy or inappropriate dressing</a:t>
            </a:r>
          </a:p>
          <a:p>
            <a:pPr marL="357188" indent="-271463">
              <a:lnSpc>
                <a:spcPct val="150000"/>
              </a:lnSpc>
              <a:buClrTx/>
            </a:pPr>
            <a:r>
              <a:rPr lang="en-US" sz="2600" dirty="0">
                <a:solidFill>
                  <a:schemeClr val="tx1"/>
                </a:solidFill>
              </a:rPr>
              <a:t>Not acknowledging the person </a:t>
            </a:r>
            <a:endParaRPr lang="en-US" sz="2600" dirty="0" smtClean="0">
              <a:solidFill>
                <a:schemeClr val="tx1"/>
              </a:solidFill>
            </a:endParaRPr>
          </a:p>
          <a:p>
            <a:pPr marL="85725" indent="0">
              <a:lnSpc>
                <a:spcPct val="150000"/>
              </a:lnSpc>
              <a:buClrTx/>
              <a:buNone/>
            </a:pPr>
            <a:r>
              <a:rPr lang="en-US" sz="2600" dirty="0" smtClean="0">
                <a:solidFill>
                  <a:schemeClr val="tx1"/>
                </a:solidFill>
              </a:rPr>
              <a:t>     in </a:t>
            </a:r>
            <a:r>
              <a:rPr lang="en-US" sz="2600" dirty="0">
                <a:solidFill>
                  <a:schemeClr val="tx1"/>
                </a:solidFill>
              </a:rPr>
              <a:t>front of you</a:t>
            </a:r>
          </a:p>
          <a:p>
            <a:pPr marL="357188" indent="-271463">
              <a:lnSpc>
                <a:spcPct val="150000"/>
              </a:lnSpc>
              <a:buClrTx/>
            </a:pPr>
            <a:r>
              <a:rPr lang="en-US" sz="2600" dirty="0">
                <a:solidFill>
                  <a:schemeClr val="tx1"/>
                </a:solidFill>
              </a:rPr>
              <a:t>Attacking the person and not the </a:t>
            </a:r>
            <a:r>
              <a:rPr lang="en-US" sz="2600" dirty="0" smtClean="0">
                <a:solidFill>
                  <a:schemeClr val="tx1"/>
                </a:solidFill>
              </a:rPr>
              <a:t>problem</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6" y="3429000"/>
            <a:ext cx="3195025" cy="1742182"/>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41985"/>
          <a:stretch/>
        </p:blipFill>
        <p:spPr>
          <a:xfrm>
            <a:off x="5806589" y="1189806"/>
            <a:ext cx="2304256" cy="2123306"/>
          </a:xfrm>
          <a:prstGeom prst="rect">
            <a:avLst/>
          </a:prstGeom>
        </p:spPr>
      </p:pic>
    </p:spTree>
    <p:extLst>
      <p:ext uri="{BB962C8B-B14F-4D97-AF65-F5344CB8AC3E}">
        <p14:creationId xmlns:p14="http://schemas.microsoft.com/office/powerpoint/2010/main" val="24760994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548679"/>
            <a:ext cx="4176464" cy="6164233"/>
          </a:xfrm>
        </p:spPr>
        <p:txBody>
          <a:bodyPr>
            <a:normAutofit fontScale="77500" lnSpcReduction="20000"/>
          </a:bodyPr>
          <a:lstStyle/>
          <a:p>
            <a:pPr marL="357188" indent="-271463">
              <a:lnSpc>
                <a:spcPct val="120000"/>
              </a:lnSpc>
              <a:buClrTx/>
            </a:pPr>
            <a:r>
              <a:rPr lang="en-US" sz="4000" dirty="0" smtClean="0">
                <a:solidFill>
                  <a:schemeClr val="tx1"/>
                </a:solidFill>
              </a:rPr>
              <a:t>Interrupting conversations</a:t>
            </a:r>
          </a:p>
          <a:p>
            <a:pPr marL="357188" indent="-271463">
              <a:lnSpc>
                <a:spcPct val="120000"/>
              </a:lnSpc>
              <a:buClrTx/>
            </a:pPr>
            <a:r>
              <a:rPr lang="en-US" sz="4000" dirty="0" smtClean="0">
                <a:solidFill>
                  <a:schemeClr val="tx1"/>
                </a:solidFill>
              </a:rPr>
              <a:t>Asking challenging questions</a:t>
            </a:r>
          </a:p>
          <a:p>
            <a:pPr marL="357188" indent="-271463">
              <a:lnSpc>
                <a:spcPct val="120000"/>
              </a:lnSpc>
              <a:buClrTx/>
            </a:pPr>
            <a:r>
              <a:rPr lang="en-US" sz="4000" dirty="0" smtClean="0">
                <a:solidFill>
                  <a:schemeClr val="tx1"/>
                </a:solidFill>
              </a:rPr>
              <a:t>Dishonest or </a:t>
            </a:r>
            <a:r>
              <a:rPr lang="en-US" sz="4000" dirty="0">
                <a:solidFill>
                  <a:schemeClr val="tx1"/>
                </a:solidFill>
              </a:rPr>
              <a:t>wrong information</a:t>
            </a:r>
          </a:p>
          <a:p>
            <a:pPr marL="357188" indent="-271463">
              <a:lnSpc>
                <a:spcPct val="120000"/>
              </a:lnSpc>
              <a:buClrTx/>
            </a:pPr>
            <a:r>
              <a:rPr lang="en-US" sz="4000" dirty="0" smtClean="0">
                <a:solidFill>
                  <a:schemeClr val="tx1"/>
                </a:solidFill>
              </a:rPr>
              <a:t>Poor email etiquette</a:t>
            </a:r>
          </a:p>
          <a:p>
            <a:pPr marL="357188" indent="-271463">
              <a:lnSpc>
                <a:spcPct val="120000"/>
              </a:lnSpc>
              <a:buClrTx/>
            </a:pPr>
            <a:r>
              <a:rPr lang="en-US" sz="4000" dirty="0"/>
              <a:t>When calls are not returned</a:t>
            </a:r>
          </a:p>
          <a:p>
            <a:pPr marL="357188" indent="-271463">
              <a:lnSpc>
                <a:spcPct val="120000"/>
              </a:lnSpc>
              <a:buClrTx/>
            </a:pPr>
            <a:endParaRPr lang="en-US" sz="40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4725144"/>
            <a:ext cx="2378161" cy="177569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548679"/>
            <a:ext cx="3510140" cy="1936427"/>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0996" y="2485106"/>
            <a:ext cx="2026344" cy="2026344"/>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50165"/>
            <a:ext cx="7406640" cy="1356360"/>
          </a:xfrm>
        </p:spPr>
        <p:txBody>
          <a:bodyPr>
            <a:noAutofit/>
          </a:bodyPr>
          <a:lstStyle/>
          <a:p>
            <a:pPr algn="ctr"/>
            <a:r>
              <a:rPr lang="en-US" b="1" dirty="0" smtClean="0">
                <a:solidFill>
                  <a:schemeClr val="tx1"/>
                </a:solidFill>
              </a:rPr>
              <a:t>FACTORS THAT CAN AFFECT COMMUNICATION</a:t>
            </a:r>
            <a:endParaRPr lang="en-GB" b="1" dirty="0">
              <a:solidFill>
                <a:schemeClr val="tx1"/>
              </a:solidFill>
            </a:endParaRPr>
          </a:p>
        </p:txBody>
      </p:sp>
      <p:sp>
        <p:nvSpPr>
          <p:cNvPr id="3" name="Content Placeholder 2"/>
          <p:cNvSpPr>
            <a:spLocks noGrp="1"/>
          </p:cNvSpPr>
          <p:nvPr>
            <p:ph idx="1"/>
          </p:nvPr>
        </p:nvSpPr>
        <p:spPr>
          <a:xfrm>
            <a:off x="457200" y="1600200"/>
            <a:ext cx="5338936" cy="4853136"/>
          </a:xfrm>
        </p:spPr>
        <p:txBody>
          <a:bodyPr>
            <a:normAutofit/>
          </a:bodyPr>
          <a:lstStyle/>
          <a:p>
            <a:pPr marL="357188" indent="-271463">
              <a:lnSpc>
                <a:spcPct val="150000"/>
              </a:lnSpc>
              <a:buClrTx/>
            </a:pPr>
            <a:r>
              <a:rPr lang="en-US" sz="3600" dirty="0" smtClean="0">
                <a:solidFill>
                  <a:schemeClr val="tx1"/>
                </a:solidFill>
              </a:rPr>
              <a:t>Language barrier</a:t>
            </a:r>
          </a:p>
          <a:p>
            <a:pPr marL="357188" indent="-271463">
              <a:lnSpc>
                <a:spcPct val="150000"/>
              </a:lnSpc>
              <a:buClrTx/>
            </a:pPr>
            <a:r>
              <a:rPr lang="en-US" sz="3600" dirty="0" smtClean="0">
                <a:solidFill>
                  <a:schemeClr val="tx1"/>
                </a:solidFill>
              </a:rPr>
              <a:t>Poor disposition</a:t>
            </a:r>
          </a:p>
          <a:p>
            <a:pPr marL="357188" indent="-271463">
              <a:lnSpc>
                <a:spcPct val="150000"/>
              </a:lnSpc>
              <a:buClrTx/>
            </a:pPr>
            <a:r>
              <a:rPr lang="en-US" sz="3600" dirty="0" smtClean="0">
                <a:solidFill>
                  <a:schemeClr val="tx1"/>
                </a:solidFill>
              </a:rPr>
              <a:t>Lack of focus e.g. personal bias</a:t>
            </a:r>
          </a:p>
          <a:p>
            <a:pPr marL="357188" indent="-271463">
              <a:lnSpc>
                <a:spcPct val="150000"/>
              </a:lnSpc>
              <a:buClrTx/>
            </a:pPr>
            <a:r>
              <a:rPr lang="en-US" sz="3600" dirty="0" smtClean="0">
                <a:solidFill>
                  <a:schemeClr val="tx1"/>
                </a:solidFill>
              </a:rPr>
              <a:t>Lack of trust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1916832"/>
            <a:ext cx="1846263" cy="269991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1267" y="4927051"/>
            <a:ext cx="2555776" cy="1441720"/>
          </a:xfrm>
          <a:prstGeom prst="rect">
            <a:avLst/>
          </a:prstGeom>
        </p:spPr>
      </p:pic>
    </p:spTree>
    <p:extLst>
      <p:ext uri="{BB962C8B-B14F-4D97-AF65-F5344CB8AC3E}">
        <p14:creationId xmlns:p14="http://schemas.microsoft.com/office/powerpoint/2010/main" val="39785782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764704"/>
            <a:ext cx="5040560" cy="5544616"/>
          </a:xfrm>
        </p:spPr>
        <p:txBody>
          <a:bodyPr>
            <a:normAutofit/>
          </a:bodyPr>
          <a:lstStyle/>
          <a:p>
            <a:pPr marL="357188" indent="-271463">
              <a:lnSpc>
                <a:spcPct val="150000"/>
              </a:lnSpc>
              <a:buClrTx/>
            </a:pPr>
            <a:r>
              <a:rPr lang="en-US" sz="4000" dirty="0" smtClean="0">
                <a:solidFill>
                  <a:schemeClr val="tx1"/>
                </a:solidFill>
              </a:rPr>
              <a:t>Past experience</a:t>
            </a:r>
          </a:p>
          <a:p>
            <a:pPr marL="357188" indent="-271463">
              <a:lnSpc>
                <a:spcPct val="150000"/>
              </a:lnSpc>
              <a:buClrTx/>
            </a:pPr>
            <a:r>
              <a:rPr lang="en-US" sz="4000" dirty="0" smtClean="0">
                <a:solidFill>
                  <a:schemeClr val="tx1"/>
                </a:solidFill>
              </a:rPr>
              <a:t>Tone of voice</a:t>
            </a:r>
          </a:p>
          <a:p>
            <a:pPr marL="357188" indent="-271463">
              <a:lnSpc>
                <a:spcPct val="150000"/>
              </a:lnSpc>
              <a:buClrTx/>
            </a:pPr>
            <a:r>
              <a:rPr lang="en-US" sz="4000" dirty="0" smtClean="0">
                <a:solidFill>
                  <a:schemeClr val="tx1"/>
                </a:solidFill>
              </a:rPr>
              <a:t>Bad attitude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324360"/>
            <a:ext cx="3413484" cy="195251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9540" y="2372881"/>
            <a:ext cx="3264828" cy="4353104"/>
          </a:xfrm>
          <a:prstGeom prst="rect">
            <a:avLst/>
          </a:prstGeom>
        </p:spPr>
      </p:pic>
    </p:spTree>
    <p:extLst>
      <p:ext uri="{BB962C8B-B14F-4D97-AF65-F5344CB8AC3E}">
        <p14:creationId xmlns:p14="http://schemas.microsoft.com/office/powerpoint/2010/main" val="19288420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ctr"/>
            <a:r>
              <a:rPr lang="en-US" b="1" dirty="0" smtClean="0">
                <a:solidFill>
                  <a:schemeClr val="tx1"/>
                </a:solidFill>
              </a:rPr>
              <a:t>COMMUNICATION TECHNIQUES</a:t>
            </a:r>
            <a:endParaRPr lang="en-GB" b="1" dirty="0">
              <a:solidFill>
                <a:schemeClr val="tx1"/>
              </a:solidFill>
            </a:endParaRPr>
          </a:p>
        </p:txBody>
      </p:sp>
      <p:sp>
        <p:nvSpPr>
          <p:cNvPr id="3" name="Content Placeholder 2"/>
          <p:cNvSpPr>
            <a:spLocks noGrp="1"/>
          </p:cNvSpPr>
          <p:nvPr>
            <p:ph idx="1"/>
          </p:nvPr>
        </p:nvSpPr>
        <p:spPr>
          <a:xfrm>
            <a:off x="179512" y="1561381"/>
            <a:ext cx="3898775" cy="4853136"/>
          </a:xfrm>
        </p:spPr>
        <p:txBody>
          <a:bodyPr>
            <a:normAutofit/>
          </a:bodyPr>
          <a:lstStyle/>
          <a:p>
            <a:pPr marL="361950" indent="-361950">
              <a:buClrTx/>
            </a:pPr>
            <a:r>
              <a:rPr lang="en-US" sz="4000" dirty="0" smtClean="0">
                <a:solidFill>
                  <a:schemeClr val="tx1"/>
                </a:solidFill>
              </a:rPr>
              <a:t>Effective or Therapeutic </a:t>
            </a:r>
          </a:p>
          <a:p>
            <a:pPr marL="0" indent="0">
              <a:buClrTx/>
              <a:buNone/>
            </a:pPr>
            <a:endParaRPr lang="en-US" sz="4000" dirty="0" smtClean="0">
              <a:solidFill>
                <a:schemeClr val="tx1"/>
              </a:solidFill>
            </a:endParaRPr>
          </a:p>
          <a:p>
            <a:pPr marL="361950" indent="-361950">
              <a:lnSpc>
                <a:spcPct val="100000"/>
              </a:lnSpc>
              <a:buClrTx/>
            </a:pPr>
            <a:r>
              <a:rPr lang="en-US" sz="4000" dirty="0" smtClean="0">
                <a:solidFill>
                  <a:schemeClr val="tx1"/>
                </a:solidFill>
              </a:rPr>
              <a:t>Non-effective or Non-therapeutic</a:t>
            </a:r>
            <a:endParaRPr lang="en-GB"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2306" y="2276872"/>
            <a:ext cx="5194874" cy="3096344"/>
          </a:xfrm>
          <a:prstGeom prst="rect">
            <a:avLst/>
          </a:prstGeom>
        </p:spPr>
      </p:pic>
    </p:spTree>
    <p:extLst>
      <p:ext uri="{BB962C8B-B14F-4D97-AF65-F5344CB8AC3E}">
        <p14:creationId xmlns:p14="http://schemas.microsoft.com/office/powerpoint/2010/main" val="14339956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859" y="332656"/>
            <a:ext cx="7652330" cy="1356360"/>
          </a:xfrm>
        </p:spPr>
        <p:txBody>
          <a:bodyPr>
            <a:normAutofit/>
          </a:bodyPr>
          <a:lstStyle/>
          <a:p>
            <a:pPr algn="ctr"/>
            <a:r>
              <a:rPr lang="en-GB" sz="4400" b="1" dirty="0" smtClean="0">
                <a:solidFill>
                  <a:schemeClr val="tx1"/>
                </a:solidFill>
              </a:rPr>
              <a:t>EFFECTIVE COMMUNICATION </a:t>
            </a:r>
            <a:endParaRPr lang="en-GB" sz="4400" b="1" dirty="0">
              <a:solidFill>
                <a:schemeClr val="tx1"/>
              </a:solidFill>
            </a:endParaRPr>
          </a:p>
        </p:txBody>
      </p:sp>
      <p:sp>
        <p:nvSpPr>
          <p:cNvPr id="7" name="Content Placeholder 2"/>
          <p:cNvSpPr>
            <a:spLocks noGrp="1"/>
          </p:cNvSpPr>
          <p:nvPr>
            <p:ph idx="1"/>
          </p:nvPr>
        </p:nvSpPr>
        <p:spPr>
          <a:xfrm>
            <a:off x="323528" y="2348880"/>
            <a:ext cx="3744416" cy="2653755"/>
          </a:xfrm>
        </p:spPr>
        <p:txBody>
          <a:bodyPr>
            <a:noAutofit/>
          </a:bodyPr>
          <a:lstStyle/>
          <a:p>
            <a:pPr marL="357188" indent="-271463">
              <a:lnSpc>
                <a:spcPct val="100000"/>
              </a:lnSpc>
              <a:buClrTx/>
            </a:pPr>
            <a:r>
              <a:rPr lang="en-US" sz="3600" dirty="0" smtClean="0">
                <a:solidFill>
                  <a:schemeClr val="tx1"/>
                </a:solidFill>
              </a:rPr>
              <a:t>Listening</a:t>
            </a:r>
          </a:p>
          <a:p>
            <a:pPr marL="357188" indent="-271463">
              <a:lnSpc>
                <a:spcPct val="100000"/>
              </a:lnSpc>
              <a:buClrTx/>
            </a:pPr>
            <a:r>
              <a:rPr lang="en-US" sz="3600" dirty="0" smtClean="0">
                <a:solidFill>
                  <a:schemeClr val="tx1"/>
                </a:solidFill>
              </a:rPr>
              <a:t>Maintaining silence</a:t>
            </a:r>
          </a:p>
          <a:p>
            <a:pPr marL="357188" indent="-271463">
              <a:lnSpc>
                <a:spcPct val="100000"/>
              </a:lnSpc>
              <a:buClrTx/>
            </a:pPr>
            <a:r>
              <a:rPr lang="en-US" sz="3600" dirty="0" smtClean="0">
                <a:solidFill>
                  <a:schemeClr val="tx1"/>
                </a:solidFill>
              </a:rPr>
              <a:t>Maintaining neutral response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2569" y="1705754"/>
            <a:ext cx="4851620" cy="4851620"/>
          </a:xfrm>
          <a:prstGeom prst="rect">
            <a:avLst/>
          </a:prstGeom>
        </p:spPr>
      </p:pic>
    </p:spTree>
    <p:extLst>
      <p:ext uri="{BB962C8B-B14F-4D97-AF65-F5344CB8AC3E}">
        <p14:creationId xmlns:p14="http://schemas.microsoft.com/office/powerpoint/2010/main" val="17878965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859" y="332656"/>
            <a:ext cx="7652330" cy="1356360"/>
          </a:xfrm>
        </p:spPr>
        <p:txBody>
          <a:bodyPr>
            <a:normAutofit/>
          </a:bodyPr>
          <a:lstStyle/>
          <a:p>
            <a:pPr algn="ctr"/>
            <a:r>
              <a:rPr lang="en-GB" sz="4400" b="1" dirty="0" smtClean="0">
                <a:solidFill>
                  <a:schemeClr val="tx1"/>
                </a:solidFill>
              </a:rPr>
              <a:t>EFFECTIVE COMMUNICATION </a:t>
            </a:r>
            <a:endParaRPr lang="en-GB" sz="4400" b="1" dirty="0">
              <a:solidFill>
                <a:schemeClr val="tx1"/>
              </a:solidFill>
            </a:endParaRPr>
          </a:p>
        </p:txBody>
      </p:sp>
      <p:sp>
        <p:nvSpPr>
          <p:cNvPr id="7" name="Content Placeholder 2"/>
          <p:cNvSpPr>
            <a:spLocks noGrp="1"/>
          </p:cNvSpPr>
          <p:nvPr>
            <p:ph idx="1"/>
          </p:nvPr>
        </p:nvSpPr>
        <p:spPr>
          <a:xfrm>
            <a:off x="179512" y="1776600"/>
            <a:ext cx="3384376" cy="4105867"/>
          </a:xfrm>
        </p:spPr>
        <p:txBody>
          <a:bodyPr>
            <a:noAutofit/>
          </a:bodyPr>
          <a:lstStyle/>
          <a:p>
            <a:pPr marL="357188" indent="-271463">
              <a:lnSpc>
                <a:spcPct val="100000"/>
              </a:lnSpc>
              <a:buClrTx/>
            </a:pPr>
            <a:r>
              <a:rPr lang="en-US" sz="3600" dirty="0" smtClean="0">
                <a:solidFill>
                  <a:schemeClr val="tx1"/>
                </a:solidFill>
              </a:rPr>
              <a:t>Restating</a:t>
            </a:r>
          </a:p>
          <a:p>
            <a:pPr marL="357188" indent="-271463">
              <a:lnSpc>
                <a:spcPct val="100000"/>
              </a:lnSpc>
              <a:buClrTx/>
            </a:pPr>
            <a:r>
              <a:rPr lang="en-US" sz="3600" dirty="0" smtClean="0">
                <a:solidFill>
                  <a:schemeClr val="tx1"/>
                </a:solidFill>
              </a:rPr>
              <a:t>Maintaining eye contact</a:t>
            </a:r>
          </a:p>
          <a:p>
            <a:pPr marL="357188" indent="-271463">
              <a:lnSpc>
                <a:spcPct val="100000"/>
              </a:lnSpc>
              <a:buClrTx/>
            </a:pPr>
            <a:r>
              <a:rPr lang="en-US" sz="3600" dirty="0" smtClean="0">
                <a:solidFill>
                  <a:schemeClr val="tx1"/>
                </a:solidFill>
              </a:rPr>
              <a:t>The use of open-ended questions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2415777"/>
            <a:ext cx="5301589" cy="2827514"/>
          </a:xfrm>
          <a:prstGeom prst="rect">
            <a:avLst/>
          </a:prstGeom>
        </p:spPr>
      </p:pic>
    </p:spTree>
    <p:extLst>
      <p:ext uri="{BB962C8B-B14F-4D97-AF65-F5344CB8AC3E}">
        <p14:creationId xmlns:p14="http://schemas.microsoft.com/office/powerpoint/2010/main" val="829901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404664"/>
            <a:ext cx="8640960" cy="5976664"/>
          </a:xfrm>
          <a:prstGeom prst="rect">
            <a:avLst/>
          </a:prstGeom>
        </p:spPr>
      </p:pic>
    </p:spTree>
    <p:extLst>
      <p:ext uri="{BB962C8B-B14F-4D97-AF65-F5344CB8AC3E}">
        <p14:creationId xmlns:p14="http://schemas.microsoft.com/office/powerpoint/2010/main" val="2101109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52" y="188640"/>
            <a:ext cx="7680960" cy="792088"/>
          </a:xfrm>
        </p:spPr>
        <p:txBody>
          <a:bodyPr/>
          <a:lstStyle/>
          <a:p>
            <a:pPr algn="ctr"/>
            <a:r>
              <a:rPr lang="en-GB" dirty="0" smtClean="0">
                <a:solidFill>
                  <a:schemeClr val="tx1"/>
                </a:solidFill>
              </a:rPr>
              <a:t>THE ACT OF LISTENING</a:t>
            </a:r>
            <a:endParaRPr lang="en-GB" dirty="0">
              <a:solidFill>
                <a:schemeClr val="tx1"/>
              </a:solidFill>
            </a:endParaRPr>
          </a:p>
        </p:txBody>
      </p:sp>
      <p:sp>
        <p:nvSpPr>
          <p:cNvPr id="3" name="Content Placeholder 2"/>
          <p:cNvSpPr>
            <a:spLocks noGrp="1"/>
          </p:cNvSpPr>
          <p:nvPr>
            <p:ph idx="1"/>
          </p:nvPr>
        </p:nvSpPr>
        <p:spPr>
          <a:xfrm>
            <a:off x="170611" y="980728"/>
            <a:ext cx="4689421" cy="5544616"/>
          </a:xfrm>
        </p:spPr>
        <p:txBody>
          <a:bodyPr>
            <a:noAutofit/>
          </a:bodyPr>
          <a:lstStyle/>
          <a:p>
            <a:pPr marL="85725" indent="0">
              <a:lnSpc>
                <a:spcPct val="150000"/>
              </a:lnSpc>
              <a:buClrTx/>
              <a:buNone/>
            </a:pPr>
            <a:r>
              <a:rPr lang="en-GB" sz="2600" dirty="0" smtClean="0">
                <a:solidFill>
                  <a:schemeClr val="tx1"/>
                </a:solidFill>
              </a:rPr>
              <a:t>Listening helps an individual:</a:t>
            </a:r>
          </a:p>
          <a:p>
            <a:pPr marL="357188" indent="-271463">
              <a:lnSpc>
                <a:spcPct val="150000"/>
              </a:lnSpc>
              <a:buClrTx/>
            </a:pPr>
            <a:r>
              <a:rPr lang="en-GB" sz="2600" dirty="0" smtClean="0">
                <a:solidFill>
                  <a:schemeClr val="tx1"/>
                </a:solidFill>
              </a:rPr>
              <a:t>Gain new understanding of a situation</a:t>
            </a:r>
            <a:endParaRPr lang="en-GB" sz="2600" dirty="0">
              <a:solidFill>
                <a:schemeClr val="tx1"/>
              </a:solidFill>
            </a:endParaRPr>
          </a:p>
          <a:p>
            <a:pPr marL="357188" indent="-271463">
              <a:lnSpc>
                <a:spcPct val="150000"/>
              </a:lnSpc>
              <a:buClrTx/>
            </a:pPr>
            <a:r>
              <a:rPr lang="en-GB" sz="2600" dirty="0" smtClean="0">
                <a:solidFill>
                  <a:schemeClr val="tx1"/>
                </a:solidFill>
              </a:rPr>
              <a:t>Become a better learner</a:t>
            </a:r>
          </a:p>
          <a:p>
            <a:pPr marL="357188" indent="-271463">
              <a:lnSpc>
                <a:spcPct val="150000"/>
              </a:lnSpc>
              <a:buClrTx/>
            </a:pPr>
            <a:r>
              <a:rPr lang="en-GB" sz="2600" dirty="0" smtClean="0">
                <a:solidFill>
                  <a:schemeClr val="tx1"/>
                </a:solidFill>
              </a:rPr>
              <a:t>Learn to respect that everyone has his/her reality and truth</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0190" y="1739990"/>
            <a:ext cx="4219575" cy="3162300"/>
          </a:xfrm>
          <a:prstGeom prst="rect">
            <a:avLst/>
          </a:prstGeom>
        </p:spPr>
      </p:pic>
    </p:spTree>
    <p:extLst>
      <p:ext uri="{BB962C8B-B14F-4D97-AF65-F5344CB8AC3E}">
        <p14:creationId xmlns:p14="http://schemas.microsoft.com/office/powerpoint/2010/main" val="37289128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717" y="297862"/>
            <a:ext cx="7046600" cy="1043012"/>
          </a:xfrm>
        </p:spPr>
        <p:txBody>
          <a:bodyPr/>
          <a:lstStyle/>
          <a:p>
            <a:pPr algn="ctr"/>
            <a:r>
              <a:rPr lang="en-GB" dirty="0" smtClean="0">
                <a:solidFill>
                  <a:schemeClr val="tx1"/>
                </a:solidFill>
              </a:rPr>
              <a:t>To be a good listener</a:t>
            </a:r>
            <a:endParaRPr lang="en-GB" dirty="0">
              <a:solidFill>
                <a:schemeClr val="tx1"/>
              </a:solidFill>
            </a:endParaRPr>
          </a:p>
        </p:txBody>
      </p:sp>
      <p:sp>
        <p:nvSpPr>
          <p:cNvPr id="3" name="Content Placeholder 2"/>
          <p:cNvSpPr>
            <a:spLocks noGrp="1"/>
          </p:cNvSpPr>
          <p:nvPr>
            <p:ph idx="1"/>
          </p:nvPr>
        </p:nvSpPr>
        <p:spPr>
          <a:xfrm>
            <a:off x="35409" y="1124744"/>
            <a:ext cx="4689510" cy="5733256"/>
          </a:xfrm>
        </p:spPr>
        <p:txBody>
          <a:bodyPr>
            <a:noAutofit/>
          </a:bodyPr>
          <a:lstStyle/>
          <a:p>
            <a:pPr marL="357188" indent="-271463">
              <a:lnSpc>
                <a:spcPct val="150000"/>
              </a:lnSpc>
              <a:buClrTx/>
            </a:pPr>
            <a:r>
              <a:rPr lang="en-GB" sz="2600" dirty="0" smtClean="0">
                <a:solidFill>
                  <a:schemeClr val="tx1"/>
                </a:solidFill>
              </a:rPr>
              <a:t>Be present and give 100% attention using all senses – ears, eyes, heart and intuition</a:t>
            </a:r>
          </a:p>
          <a:p>
            <a:pPr marL="357188" indent="-271463">
              <a:lnSpc>
                <a:spcPct val="150000"/>
              </a:lnSpc>
              <a:buClrTx/>
            </a:pPr>
            <a:r>
              <a:rPr lang="en-GB" sz="2600" dirty="0" smtClean="0">
                <a:solidFill>
                  <a:schemeClr val="tx1"/>
                </a:solidFill>
              </a:rPr>
              <a:t>Be patient, impartial and open minded</a:t>
            </a:r>
          </a:p>
          <a:p>
            <a:pPr marL="357188" indent="-271463">
              <a:lnSpc>
                <a:spcPct val="150000"/>
              </a:lnSpc>
              <a:buClrTx/>
            </a:pPr>
            <a:r>
              <a:rPr lang="en-GB" sz="2600" dirty="0" smtClean="0">
                <a:solidFill>
                  <a:schemeClr val="tx1"/>
                </a:solidFill>
              </a:rPr>
              <a:t>Take note of body languages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919" y="1988840"/>
            <a:ext cx="4297936" cy="3096344"/>
          </a:xfrm>
          <a:prstGeom prst="rect">
            <a:avLst/>
          </a:prstGeom>
        </p:spPr>
      </p:pic>
    </p:spTree>
    <p:extLst>
      <p:ext uri="{BB962C8B-B14F-4D97-AF65-F5344CB8AC3E}">
        <p14:creationId xmlns:p14="http://schemas.microsoft.com/office/powerpoint/2010/main" val="40471774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295" y="332656"/>
            <a:ext cx="8399185" cy="792088"/>
          </a:xfrm>
        </p:spPr>
        <p:txBody>
          <a:bodyPr>
            <a:normAutofit fontScale="90000"/>
          </a:bodyPr>
          <a:lstStyle/>
          <a:p>
            <a:pPr algn="ctr"/>
            <a:r>
              <a:rPr lang="en-GB" b="1" dirty="0" smtClean="0">
                <a:solidFill>
                  <a:schemeClr val="tx1"/>
                </a:solidFill>
              </a:rPr>
              <a:t>NON-EFFECTIVE COMMUNICATION </a:t>
            </a:r>
            <a:endParaRPr lang="en-GB" b="1" dirty="0">
              <a:solidFill>
                <a:schemeClr val="tx1"/>
              </a:solidFill>
            </a:endParaRPr>
          </a:p>
        </p:txBody>
      </p:sp>
      <p:sp>
        <p:nvSpPr>
          <p:cNvPr id="6" name="Content Placeholder 2"/>
          <p:cNvSpPr>
            <a:spLocks noGrp="1"/>
          </p:cNvSpPr>
          <p:nvPr>
            <p:ph idx="1"/>
          </p:nvPr>
        </p:nvSpPr>
        <p:spPr>
          <a:xfrm>
            <a:off x="3899" y="1412776"/>
            <a:ext cx="5040560" cy="4824536"/>
          </a:xfrm>
        </p:spPr>
        <p:txBody>
          <a:bodyPr>
            <a:noAutofit/>
          </a:bodyPr>
          <a:lstStyle/>
          <a:p>
            <a:pPr marL="357188" indent="-271463">
              <a:lnSpc>
                <a:spcPct val="120000"/>
              </a:lnSpc>
              <a:buClrTx/>
            </a:pPr>
            <a:r>
              <a:rPr lang="en-US" sz="2600" dirty="0" smtClean="0">
                <a:solidFill>
                  <a:schemeClr val="tx1"/>
                </a:solidFill>
              </a:rPr>
              <a:t>Asking for explanation, using the word ‘’Why’’</a:t>
            </a:r>
          </a:p>
          <a:p>
            <a:pPr marL="357188" indent="-271463">
              <a:lnSpc>
                <a:spcPct val="120000"/>
              </a:lnSpc>
              <a:buClrTx/>
            </a:pPr>
            <a:r>
              <a:rPr lang="en-US" sz="2600" dirty="0" smtClean="0">
                <a:solidFill>
                  <a:schemeClr val="tx1"/>
                </a:solidFill>
              </a:rPr>
              <a:t>Providing false reassurance e.g. ‘’Don’t worry’’</a:t>
            </a:r>
          </a:p>
          <a:p>
            <a:pPr marL="357188" indent="-271463">
              <a:lnSpc>
                <a:spcPct val="120000"/>
              </a:lnSpc>
              <a:buClrTx/>
            </a:pPr>
            <a:r>
              <a:rPr lang="en-US" sz="2600" dirty="0" smtClean="0">
                <a:solidFill>
                  <a:schemeClr val="tx1"/>
                </a:solidFill>
              </a:rPr>
              <a:t>Giving advice , approval or disapproval</a:t>
            </a:r>
          </a:p>
          <a:p>
            <a:pPr marL="357188" indent="-271463">
              <a:lnSpc>
                <a:spcPct val="120000"/>
              </a:lnSpc>
              <a:buClrTx/>
            </a:pPr>
            <a:r>
              <a:rPr lang="en-US" sz="2600" dirty="0" smtClean="0">
                <a:solidFill>
                  <a:schemeClr val="tx1"/>
                </a:solidFill>
              </a:rPr>
              <a:t>Changing the subject</a:t>
            </a:r>
          </a:p>
          <a:p>
            <a:pPr marL="357188" indent="-271463">
              <a:lnSpc>
                <a:spcPct val="120000"/>
              </a:lnSpc>
              <a:buClrTx/>
            </a:pPr>
            <a:r>
              <a:rPr lang="en-US" sz="2600" dirty="0">
                <a:solidFill>
                  <a:schemeClr val="tx1"/>
                </a:solidFill>
              </a:rPr>
              <a:t>Defensive </a:t>
            </a:r>
            <a:r>
              <a:rPr lang="en-US" sz="2600" dirty="0" err="1">
                <a:solidFill>
                  <a:schemeClr val="tx1"/>
                </a:solidFill>
              </a:rPr>
              <a:t>behaviour</a:t>
            </a:r>
            <a:endParaRPr lang="en-US" sz="2600" dirty="0">
              <a:solidFill>
                <a:schemeClr val="tx1"/>
              </a:solidFill>
            </a:endParaRPr>
          </a:p>
          <a:p>
            <a:pPr marL="357188" indent="-271463">
              <a:lnSpc>
                <a:spcPct val="120000"/>
              </a:lnSpc>
              <a:buClrTx/>
            </a:pPr>
            <a:endParaRPr lang="en-US" sz="2600"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962" y="1988840"/>
            <a:ext cx="3643840" cy="2736304"/>
          </a:xfrm>
          <a:prstGeom prst="rect">
            <a:avLst/>
          </a:prstGeom>
        </p:spPr>
      </p:pic>
    </p:spTree>
    <p:extLst>
      <p:ext uri="{BB962C8B-B14F-4D97-AF65-F5344CB8AC3E}">
        <p14:creationId xmlns:p14="http://schemas.microsoft.com/office/powerpoint/2010/main" val="19842831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32656"/>
            <a:ext cx="7680960" cy="842190"/>
          </a:xfrm>
        </p:spPr>
        <p:txBody>
          <a:bodyPr/>
          <a:lstStyle/>
          <a:p>
            <a:pPr algn="ctr"/>
            <a:r>
              <a:rPr lang="en-GB" b="1" dirty="0" smtClean="0"/>
              <a:t>MAGIC WORDS</a:t>
            </a:r>
            <a:endParaRPr lang="en-GB" b="1" dirty="0"/>
          </a:p>
        </p:txBody>
      </p:sp>
      <p:sp>
        <p:nvSpPr>
          <p:cNvPr id="3" name="Content Placeholder 2"/>
          <p:cNvSpPr>
            <a:spLocks noGrp="1"/>
          </p:cNvSpPr>
          <p:nvPr>
            <p:ph idx="1"/>
          </p:nvPr>
        </p:nvSpPr>
        <p:spPr>
          <a:xfrm>
            <a:off x="443488" y="1507486"/>
            <a:ext cx="4128512" cy="3931920"/>
          </a:xfrm>
        </p:spPr>
        <p:txBody>
          <a:bodyPr>
            <a:noAutofit/>
          </a:bodyPr>
          <a:lstStyle/>
          <a:p>
            <a:pPr marL="352425" indent="-352425"/>
            <a:r>
              <a:rPr lang="en-GB" sz="3600" dirty="0" smtClean="0"/>
              <a:t>Good morning</a:t>
            </a:r>
          </a:p>
          <a:p>
            <a:pPr marL="352425" indent="-352425"/>
            <a:r>
              <a:rPr lang="en-GB" sz="3600" dirty="0" smtClean="0"/>
              <a:t>Please</a:t>
            </a:r>
          </a:p>
          <a:p>
            <a:pPr marL="352425" indent="-352425"/>
            <a:r>
              <a:rPr lang="en-GB" sz="3600" dirty="0" smtClean="0"/>
              <a:t>Excuse me</a:t>
            </a:r>
          </a:p>
          <a:p>
            <a:pPr marL="352425" indent="-352425"/>
            <a:r>
              <a:rPr lang="en-GB" sz="3600" dirty="0" smtClean="0"/>
              <a:t>Sorry</a:t>
            </a:r>
          </a:p>
          <a:p>
            <a:pPr marL="352425" indent="-352425"/>
            <a:r>
              <a:rPr lang="en-GB" sz="3600" dirty="0" smtClean="0"/>
              <a:t>Thank you</a:t>
            </a:r>
          </a:p>
          <a:p>
            <a:pPr marL="352425" indent="-352425"/>
            <a:r>
              <a:rPr lang="en-GB" sz="3600" dirty="0" smtClean="0"/>
              <a:t>Pardon me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7060" y="1195770"/>
            <a:ext cx="4150130" cy="5373216"/>
          </a:xfrm>
          <a:prstGeom prst="rect">
            <a:avLst/>
          </a:prstGeom>
        </p:spPr>
      </p:pic>
    </p:spTree>
    <p:extLst>
      <p:ext uri="{BB962C8B-B14F-4D97-AF65-F5344CB8AC3E}">
        <p14:creationId xmlns:p14="http://schemas.microsoft.com/office/powerpoint/2010/main" val="39089141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23528" y="1772817"/>
            <a:ext cx="6195392" cy="4536504"/>
          </a:xfrm>
        </p:spPr>
        <p:txBody>
          <a:bodyPr>
            <a:noAutofit/>
          </a:bodyPr>
          <a:lstStyle/>
          <a:p>
            <a:pPr>
              <a:lnSpc>
                <a:spcPct val="110000"/>
              </a:lnSpc>
            </a:pPr>
            <a:r>
              <a:rPr lang="en-US" sz="3200" dirty="0">
                <a:latin typeface="Calibri" panose="020F0502020204030204" pitchFamily="34" charset="0"/>
                <a:cs typeface="Calibri" panose="020F0502020204030204" pitchFamily="34" charset="0"/>
              </a:rPr>
              <a:t>Know how the telephone functions</a:t>
            </a:r>
          </a:p>
          <a:p>
            <a:pPr>
              <a:lnSpc>
                <a:spcPct val="110000"/>
              </a:lnSpc>
            </a:pPr>
            <a:r>
              <a:rPr lang="en-US" sz="3200" dirty="0">
                <a:latin typeface="Calibri" panose="020F0502020204030204" pitchFamily="34" charset="0"/>
                <a:cs typeface="Calibri" panose="020F0502020204030204" pitchFamily="34" charset="0"/>
              </a:rPr>
              <a:t>Have pen and paper readily available to take messages</a:t>
            </a:r>
          </a:p>
          <a:p>
            <a:pPr>
              <a:lnSpc>
                <a:spcPct val="110000"/>
              </a:lnSpc>
            </a:pPr>
            <a:r>
              <a:rPr lang="en-US" sz="3200" dirty="0">
                <a:latin typeface="Calibri" panose="020F0502020204030204" pitchFamily="34" charset="0"/>
                <a:cs typeface="Calibri" panose="020F0502020204030204" pitchFamily="34" charset="0"/>
              </a:rPr>
              <a:t>Pick up the receiver before the third ring</a:t>
            </a:r>
          </a:p>
          <a:p>
            <a:pPr>
              <a:lnSpc>
                <a:spcPct val="110000"/>
              </a:lnSpc>
            </a:pPr>
            <a:r>
              <a:rPr lang="en-US" sz="3200" dirty="0">
                <a:latin typeface="Calibri" panose="020F0502020204030204" pitchFamily="34" charset="0"/>
                <a:cs typeface="Calibri" panose="020F0502020204030204" pitchFamily="34" charset="0"/>
              </a:rPr>
              <a:t>Speak in a low tone of voice</a:t>
            </a:r>
          </a:p>
          <a:p>
            <a:pPr>
              <a:lnSpc>
                <a:spcPct val="110000"/>
              </a:lnSpc>
            </a:pPr>
            <a:r>
              <a:rPr lang="en-US" sz="3200" dirty="0">
                <a:latin typeface="Calibri" panose="020F0502020204030204" pitchFamily="34" charset="0"/>
                <a:cs typeface="Calibri" panose="020F0502020204030204" pitchFamily="34" charset="0"/>
              </a:rPr>
              <a:t>Smile when receiving calls , this helps with the tone of </a:t>
            </a:r>
            <a:r>
              <a:rPr lang="en-US" sz="3200" dirty="0" smtClean="0">
                <a:latin typeface="Calibri" panose="020F0502020204030204" pitchFamily="34" charset="0"/>
                <a:cs typeface="Calibri" panose="020F0502020204030204" pitchFamily="34" charset="0"/>
              </a:rPr>
              <a:t>voice</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8920" y="2728529"/>
            <a:ext cx="2625080" cy="2625080"/>
          </a:xfrm>
          <a:prstGeom prst="rect">
            <a:avLst/>
          </a:prstGeom>
        </p:spPr>
      </p:pic>
      <p:sp>
        <p:nvSpPr>
          <p:cNvPr id="2" name="TextBox 1"/>
          <p:cNvSpPr txBox="1"/>
          <p:nvPr/>
        </p:nvSpPr>
        <p:spPr>
          <a:xfrm>
            <a:off x="539552" y="332656"/>
            <a:ext cx="7953672" cy="1200329"/>
          </a:xfrm>
          <a:prstGeom prst="rect">
            <a:avLst/>
          </a:prstGeom>
          <a:noFill/>
        </p:spPr>
        <p:txBody>
          <a:bodyPr wrap="square" rtlCol="0">
            <a:spAutoFit/>
          </a:bodyPr>
          <a:lstStyle/>
          <a:p>
            <a:pPr algn="ctr"/>
            <a:r>
              <a:rPr lang="en-GB" sz="3600" b="1" dirty="0" smtClean="0"/>
              <a:t>TIPS FOR PROPER TELEPHONE ETIQUETTE</a:t>
            </a:r>
            <a:endParaRPr lang="en-GB" sz="3600" b="1" dirty="0"/>
          </a:p>
        </p:txBody>
      </p:sp>
    </p:spTree>
    <p:extLst>
      <p:ext uri="{BB962C8B-B14F-4D97-AF65-F5344CB8AC3E}">
        <p14:creationId xmlns:p14="http://schemas.microsoft.com/office/powerpoint/2010/main" val="28245513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5" y="468824"/>
            <a:ext cx="5043983" cy="6056520"/>
          </a:xfrm>
        </p:spPr>
        <p:txBody>
          <a:bodyPr>
            <a:noAutofit/>
          </a:bodyPr>
          <a:lstStyle/>
          <a:p>
            <a:r>
              <a:rPr lang="en-US" sz="2800" dirty="0">
                <a:latin typeface="Calibri" panose="020F0502020204030204" pitchFamily="34" charset="0"/>
                <a:cs typeface="Calibri" panose="020F0502020204030204" pitchFamily="34" charset="0"/>
              </a:rPr>
              <a:t>Greet caller first,  introduce  </a:t>
            </a:r>
            <a:r>
              <a:rPr lang="en-US" sz="2800" dirty="0" err="1">
                <a:latin typeface="Calibri" panose="020F0502020204030204" pitchFamily="34" charset="0"/>
                <a:cs typeface="Calibri" panose="020F0502020204030204" pitchFamily="34" charset="0"/>
              </a:rPr>
              <a:t>organisation</a:t>
            </a:r>
            <a:r>
              <a:rPr lang="en-US" sz="2800" dirty="0">
                <a:latin typeface="Calibri" panose="020F0502020204030204" pitchFamily="34" charset="0"/>
                <a:cs typeface="Calibri" panose="020F0502020204030204" pitchFamily="34" charset="0"/>
              </a:rPr>
              <a:t> or department and then yourself e.g. ‘’Good morning </a:t>
            </a:r>
            <a:r>
              <a:rPr lang="en-US" sz="2800" dirty="0" smtClean="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ChrisGloria</a:t>
            </a:r>
            <a:r>
              <a:rPr lang="en-US" sz="2800" dirty="0">
                <a:latin typeface="Calibri" panose="020F0502020204030204" pitchFamily="34" charset="0"/>
                <a:cs typeface="Calibri" panose="020F0502020204030204" pitchFamily="34" charset="0"/>
              </a:rPr>
              <a:t> Management Services, </a:t>
            </a:r>
            <a:r>
              <a:rPr lang="en-US" sz="2800" dirty="0" err="1">
                <a:latin typeface="Calibri" panose="020F0502020204030204" pitchFamily="34" charset="0"/>
                <a:cs typeface="Calibri" panose="020F0502020204030204" pitchFamily="34" charset="0"/>
              </a:rPr>
              <a:t>Tayo</a:t>
            </a:r>
            <a:r>
              <a:rPr lang="en-US" sz="2800" dirty="0">
                <a:latin typeface="Calibri" panose="020F0502020204030204" pitchFamily="34" charset="0"/>
                <a:cs typeface="Calibri" panose="020F0502020204030204" pitchFamily="34" charset="0"/>
              </a:rPr>
              <a:t> on the line. How may I help you, please</a:t>
            </a:r>
            <a:r>
              <a:rPr lang="en-US" sz="2800" dirty="0" smtClean="0">
                <a:latin typeface="Calibri" panose="020F0502020204030204" pitchFamily="34" charset="0"/>
                <a:cs typeface="Calibri" panose="020F0502020204030204" pitchFamily="34" charset="0"/>
              </a:rPr>
              <a:t>?’’</a:t>
            </a:r>
          </a:p>
          <a:p>
            <a:r>
              <a:rPr lang="en-US" sz="2800" dirty="0" smtClean="0">
                <a:latin typeface="Calibri" panose="020F0502020204030204" pitchFamily="34" charset="0"/>
                <a:cs typeface="Calibri" panose="020F0502020204030204" pitchFamily="34" charset="0"/>
              </a:rPr>
              <a:t>If the line goes off before the end of a conversation, call back immediately and </a:t>
            </a:r>
            <a:r>
              <a:rPr lang="en-US" sz="2800" dirty="0" err="1" smtClean="0">
                <a:latin typeface="Calibri" panose="020F0502020204030204" pitchFamily="34" charset="0"/>
                <a:cs typeface="Calibri" panose="020F0502020204030204" pitchFamily="34" charset="0"/>
              </a:rPr>
              <a:t>apologise</a:t>
            </a:r>
            <a:endParaRPr lang="en-US" sz="2800" dirty="0">
              <a:latin typeface="Calibri" panose="020F0502020204030204" pitchFamily="34" charset="0"/>
              <a:cs typeface="Calibri" panose="020F0502020204030204" pitchFamily="34" charset="0"/>
            </a:endParaRPr>
          </a:p>
          <a:p>
            <a:r>
              <a:rPr lang="en-US" sz="2800" dirty="0" smtClean="0">
                <a:latin typeface="Calibri" panose="020F0502020204030204" pitchFamily="34" charset="0"/>
                <a:cs typeface="Calibri" panose="020F0502020204030204" pitchFamily="34" charset="0"/>
              </a:rPr>
              <a:t>Be polite and friendly</a:t>
            </a:r>
          </a:p>
          <a:p>
            <a:r>
              <a:rPr lang="en-US" sz="2800" dirty="0" smtClean="0">
                <a:latin typeface="Calibri" panose="020F0502020204030204" pitchFamily="34" charset="0"/>
                <a:cs typeface="Calibri" panose="020F0502020204030204" pitchFamily="34" charset="0"/>
              </a:rPr>
              <a:t>Deliver messages promptly</a:t>
            </a:r>
          </a:p>
        </p:txBody>
      </p:sp>
      <p:pic>
        <p:nvPicPr>
          <p:cNvPr id="8" name="Picture 7"/>
          <p:cNvPicPr>
            <a:picLocks noChangeAspect="1"/>
          </p:cNvPicPr>
          <p:nvPr/>
        </p:nvPicPr>
        <p:blipFill>
          <a:blip r:embed="rId2"/>
          <a:stretch>
            <a:fillRect/>
          </a:stretch>
        </p:blipFill>
        <p:spPr>
          <a:xfrm>
            <a:off x="5439519" y="3429000"/>
            <a:ext cx="2985318" cy="1856513"/>
          </a:xfrm>
          <a:prstGeom prst="rect">
            <a:avLst/>
          </a:prstGeom>
        </p:spPr>
      </p:pic>
    </p:spTree>
    <p:extLst>
      <p:ext uri="{BB962C8B-B14F-4D97-AF65-F5344CB8AC3E}">
        <p14:creationId xmlns:p14="http://schemas.microsoft.com/office/powerpoint/2010/main" val="2024684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5328592" cy="6336704"/>
          </a:xfrm>
        </p:spPr>
        <p:txBody>
          <a:bodyPr>
            <a:noAutofit/>
          </a:bodyPr>
          <a:lstStyle/>
          <a:p>
            <a:pPr>
              <a:lnSpc>
                <a:spcPct val="120000"/>
              </a:lnSpc>
            </a:pPr>
            <a:r>
              <a:rPr lang="en-US" sz="3200" dirty="0">
                <a:latin typeface="Calibri" panose="020F0502020204030204" pitchFamily="34" charset="0"/>
                <a:cs typeface="Calibri" panose="020F0502020204030204" pitchFamily="34" charset="0"/>
              </a:rPr>
              <a:t>If a call must be transferred, explain politely to the caller. Give the name of the person the call is being transferred to</a:t>
            </a:r>
          </a:p>
          <a:p>
            <a:pPr>
              <a:lnSpc>
                <a:spcPct val="120000"/>
              </a:lnSpc>
            </a:pPr>
            <a:r>
              <a:rPr lang="en-US" sz="3200" dirty="0">
                <a:latin typeface="Calibri" panose="020F0502020204030204" pitchFamily="34" charset="0"/>
                <a:cs typeface="Calibri" panose="020F0502020204030204" pitchFamily="34" charset="0"/>
              </a:rPr>
              <a:t>Take accurate messages and repeat to reaffirm</a:t>
            </a:r>
          </a:p>
          <a:p>
            <a:pPr>
              <a:lnSpc>
                <a:spcPct val="120000"/>
              </a:lnSpc>
            </a:pPr>
            <a:r>
              <a:rPr lang="en-US" sz="3200" dirty="0">
                <a:latin typeface="Calibri" panose="020F0502020204030204" pitchFamily="34" charset="0"/>
                <a:cs typeface="Calibri" panose="020F0502020204030204" pitchFamily="34" charset="0"/>
              </a:rPr>
              <a:t>Be patient and tolerant</a:t>
            </a:r>
          </a:p>
          <a:p>
            <a:pPr>
              <a:lnSpc>
                <a:spcPct val="120000"/>
              </a:lnSpc>
            </a:pPr>
            <a:r>
              <a:rPr lang="en-US" sz="3200" dirty="0">
                <a:latin typeface="Calibri" panose="020F0502020204030204" pitchFamily="34" charset="0"/>
                <a:cs typeface="Calibri" panose="020F0502020204030204" pitchFamily="34" charset="0"/>
              </a:rPr>
              <a:t>At the end of  conversations, the caller should be given the opportunity to hang up </a:t>
            </a:r>
            <a:r>
              <a:rPr lang="en-US" sz="3200" dirty="0" smtClean="0">
                <a:latin typeface="Calibri" panose="020F0502020204030204" pitchFamily="34" charset="0"/>
                <a:cs typeface="Calibri" panose="020F0502020204030204" pitchFamily="34" charset="0"/>
              </a:rPr>
              <a:t>first</a:t>
            </a:r>
            <a:endParaRPr lang="en-US" sz="32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785784"/>
            <a:ext cx="2218401" cy="1707112"/>
          </a:xfrm>
          <a:prstGeom prst="rect">
            <a:avLst/>
          </a:prstGeom>
        </p:spPr>
      </p:pic>
      <p:pic>
        <p:nvPicPr>
          <p:cNvPr id="7" name="Picture 6"/>
          <p:cNvPicPr>
            <a:picLocks noChangeAspect="1"/>
          </p:cNvPicPr>
          <p:nvPr/>
        </p:nvPicPr>
        <p:blipFill>
          <a:blip r:embed="rId3"/>
          <a:stretch>
            <a:fillRect/>
          </a:stretch>
        </p:blipFill>
        <p:spPr>
          <a:xfrm>
            <a:off x="6109508" y="3789040"/>
            <a:ext cx="2951212" cy="2531677"/>
          </a:xfrm>
          <a:prstGeom prst="rect">
            <a:avLst/>
          </a:prstGeom>
        </p:spPr>
      </p:pic>
    </p:spTree>
    <p:extLst>
      <p:ext uri="{BB962C8B-B14F-4D97-AF65-F5344CB8AC3E}">
        <p14:creationId xmlns:p14="http://schemas.microsoft.com/office/powerpoint/2010/main" val="957767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692696"/>
            <a:ext cx="4824536" cy="344150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3005" y="2492896"/>
            <a:ext cx="2888357" cy="3808822"/>
          </a:xfrm>
          <a:prstGeom prst="rect">
            <a:avLst/>
          </a:prstGeom>
        </p:spPr>
      </p:pic>
    </p:spTree>
    <p:extLst>
      <p:ext uri="{BB962C8B-B14F-4D97-AF65-F5344CB8AC3E}">
        <p14:creationId xmlns:p14="http://schemas.microsoft.com/office/powerpoint/2010/main" val="47324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476672"/>
            <a:ext cx="7315150" cy="659160"/>
          </a:xfrm>
        </p:spPr>
        <p:txBody>
          <a:bodyPr>
            <a:normAutofit/>
          </a:bodyPr>
          <a:lstStyle/>
          <a:p>
            <a:pPr algn="ctr"/>
            <a:r>
              <a:rPr lang="en-GB" b="1" dirty="0" smtClean="0">
                <a:solidFill>
                  <a:schemeClr val="tx1"/>
                </a:solidFill>
              </a:rPr>
              <a:t>QUOTES</a:t>
            </a:r>
            <a:endParaRPr lang="en-GB" b="1" dirty="0">
              <a:solidFill>
                <a:schemeClr val="tx1"/>
              </a:solidFill>
            </a:endParaRPr>
          </a:p>
        </p:txBody>
      </p:sp>
      <p:sp>
        <p:nvSpPr>
          <p:cNvPr id="3" name="Content Placeholder 2"/>
          <p:cNvSpPr>
            <a:spLocks noGrp="1"/>
          </p:cNvSpPr>
          <p:nvPr>
            <p:ph idx="1"/>
          </p:nvPr>
        </p:nvSpPr>
        <p:spPr>
          <a:xfrm>
            <a:off x="176597" y="1268760"/>
            <a:ext cx="8676456" cy="5328592"/>
          </a:xfrm>
        </p:spPr>
        <p:txBody>
          <a:bodyPr>
            <a:noAutofit/>
          </a:bodyPr>
          <a:lstStyle/>
          <a:p>
            <a:pPr marL="357188" indent="-271463">
              <a:lnSpc>
                <a:spcPct val="150000"/>
              </a:lnSpc>
              <a:buClrTx/>
            </a:pPr>
            <a:r>
              <a:rPr lang="en-US" sz="2800" dirty="0" smtClean="0">
                <a:solidFill>
                  <a:schemeClr val="tx1"/>
                </a:solidFill>
                <a:cs typeface="Andalus" pitchFamily="18" charset="-78"/>
              </a:rPr>
              <a:t>“Having </a:t>
            </a:r>
            <a:r>
              <a:rPr lang="en-US" sz="2800" dirty="0">
                <a:solidFill>
                  <a:schemeClr val="tx1"/>
                </a:solidFill>
                <a:cs typeface="Andalus" pitchFamily="18" charset="-78"/>
              </a:rPr>
              <a:t>the right words to say is important, but not more important than saying the right words the right way. And both are not as important as communicating with the right non-verbal communication skills’’. Bern </a:t>
            </a:r>
            <a:r>
              <a:rPr lang="en-US" sz="2800" dirty="0" smtClean="0">
                <a:solidFill>
                  <a:schemeClr val="tx1"/>
                </a:solidFill>
                <a:cs typeface="Andalus" pitchFamily="18" charset="-78"/>
              </a:rPr>
              <a:t>Wheeler</a:t>
            </a:r>
          </a:p>
          <a:p>
            <a:pPr marL="357188" indent="-271463">
              <a:lnSpc>
                <a:spcPct val="150000"/>
              </a:lnSpc>
              <a:buClrTx/>
            </a:pPr>
            <a:r>
              <a:rPr lang="en-US" sz="2800" dirty="0" smtClean="0">
                <a:solidFill>
                  <a:schemeClr val="tx1"/>
                </a:solidFill>
                <a:cs typeface="Andalus" pitchFamily="18" charset="-78"/>
              </a:rPr>
              <a:t>“Communication – the human connection – is the key to personal and career success”. Paul J. Meyer</a:t>
            </a:r>
          </a:p>
          <a:p>
            <a:pPr>
              <a:lnSpc>
                <a:spcPct val="150000"/>
              </a:lnSpc>
            </a:pPr>
            <a:endParaRPr lang="en-GB" sz="2800" dirty="0"/>
          </a:p>
        </p:txBody>
      </p:sp>
    </p:spTree>
    <p:extLst>
      <p:ext uri="{BB962C8B-B14F-4D97-AF65-F5344CB8AC3E}">
        <p14:creationId xmlns:p14="http://schemas.microsoft.com/office/powerpoint/2010/main" val="42897243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185" y="260648"/>
            <a:ext cx="7315150" cy="659160"/>
          </a:xfrm>
        </p:spPr>
        <p:txBody>
          <a:bodyPr>
            <a:normAutofit/>
          </a:bodyPr>
          <a:lstStyle/>
          <a:p>
            <a:pPr algn="ctr"/>
            <a:r>
              <a:rPr lang="en-GB" b="1" dirty="0" smtClean="0">
                <a:solidFill>
                  <a:schemeClr val="tx1"/>
                </a:solidFill>
              </a:rPr>
              <a:t>QUOTES</a:t>
            </a:r>
            <a:endParaRPr lang="en-GB" b="1" dirty="0">
              <a:solidFill>
                <a:schemeClr val="tx1"/>
              </a:solidFill>
            </a:endParaRPr>
          </a:p>
        </p:txBody>
      </p:sp>
      <p:sp>
        <p:nvSpPr>
          <p:cNvPr id="3" name="Content Placeholder 2"/>
          <p:cNvSpPr>
            <a:spLocks noGrp="1"/>
          </p:cNvSpPr>
          <p:nvPr>
            <p:ph idx="1"/>
          </p:nvPr>
        </p:nvSpPr>
        <p:spPr>
          <a:xfrm>
            <a:off x="0" y="907631"/>
            <a:ext cx="9144000" cy="5677544"/>
          </a:xfrm>
        </p:spPr>
        <p:txBody>
          <a:bodyPr>
            <a:noAutofit/>
          </a:bodyPr>
          <a:lstStyle/>
          <a:p>
            <a:pPr marL="357188" indent="-271463">
              <a:lnSpc>
                <a:spcPct val="150000"/>
              </a:lnSpc>
              <a:buClrTx/>
            </a:pPr>
            <a:r>
              <a:rPr lang="en-US" sz="2800" dirty="0" smtClean="0">
                <a:solidFill>
                  <a:schemeClr val="tx1"/>
                </a:solidFill>
                <a:cs typeface="Andalus" pitchFamily="18" charset="-78"/>
              </a:rPr>
              <a:t>“We have two ears and one mouth, so that we can listen twice as much as we speak”. Epictetus</a:t>
            </a:r>
          </a:p>
          <a:p>
            <a:pPr marL="357188" indent="-271463">
              <a:lnSpc>
                <a:spcPct val="150000"/>
              </a:lnSpc>
              <a:buClrTx/>
            </a:pPr>
            <a:r>
              <a:rPr lang="en-US" sz="2800" dirty="0" smtClean="0">
                <a:solidFill>
                  <a:schemeClr val="tx1"/>
                </a:solidFill>
                <a:cs typeface="Andalus" pitchFamily="18" charset="-78"/>
              </a:rPr>
              <a:t>“The most important thing in communication is hearing what is not said”. Peter Drucker</a:t>
            </a:r>
          </a:p>
          <a:p>
            <a:pPr marL="357188" indent="-271463">
              <a:lnSpc>
                <a:spcPct val="150000"/>
              </a:lnSpc>
              <a:buClrTx/>
            </a:pPr>
            <a:r>
              <a:rPr lang="en-US" sz="2800" dirty="0" smtClean="0">
                <a:solidFill>
                  <a:schemeClr val="tx1"/>
                </a:solidFill>
                <a:cs typeface="Andalus" pitchFamily="18" charset="-78"/>
              </a:rPr>
              <a:t>“To effectively communicate, we must </a:t>
            </a:r>
            <a:r>
              <a:rPr lang="en-US" sz="2800" dirty="0" err="1" smtClean="0">
                <a:solidFill>
                  <a:schemeClr val="tx1"/>
                </a:solidFill>
                <a:cs typeface="Andalus" pitchFamily="18" charset="-78"/>
              </a:rPr>
              <a:t>realise</a:t>
            </a:r>
            <a:r>
              <a:rPr lang="en-US" sz="2800" dirty="0" smtClean="0">
                <a:solidFill>
                  <a:schemeClr val="tx1"/>
                </a:solidFill>
                <a:cs typeface="Andalus" pitchFamily="18" charset="-78"/>
              </a:rPr>
              <a:t> that we are all different in the way we perceive the world and use this understanding as a guide to our communication with others”. Tony Robbins</a:t>
            </a:r>
            <a:endParaRPr lang="en-US" sz="2800" dirty="0">
              <a:solidFill>
                <a:schemeClr val="tx1"/>
              </a:solidFill>
              <a:cs typeface="Andalus" pitchFamily="18" charset="-78"/>
            </a:endParaRPr>
          </a:p>
        </p:txBody>
      </p:sp>
    </p:spTree>
    <p:extLst>
      <p:ext uri="{BB962C8B-B14F-4D97-AF65-F5344CB8AC3E}">
        <p14:creationId xmlns:p14="http://schemas.microsoft.com/office/powerpoint/2010/main" val="34915993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609600"/>
            <a:ext cx="7406640" cy="731168"/>
          </a:xfrm>
        </p:spPr>
        <p:txBody>
          <a:bodyPr/>
          <a:lstStyle/>
          <a:p>
            <a:pPr algn="ctr"/>
            <a:r>
              <a:rPr lang="en-GB" b="1" dirty="0" smtClean="0">
                <a:solidFill>
                  <a:schemeClr val="tx1"/>
                </a:solidFill>
              </a:rPr>
              <a:t>CONCLUSION</a:t>
            </a:r>
            <a:endParaRPr lang="en-GB" b="1" dirty="0">
              <a:solidFill>
                <a:schemeClr val="tx1"/>
              </a:solidFill>
            </a:endParaRPr>
          </a:p>
        </p:txBody>
      </p:sp>
      <p:sp>
        <p:nvSpPr>
          <p:cNvPr id="3" name="Content Placeholder 2"/>
          <p:cNvSpPr>
            <a:spLocks noGrp="1"/>
          </p:cNvSpPr>
          <p:nvPr>
            <p:ph idx="1"/>
          </p:nvPr>
        </p:nvSpPr>
        <p:spPr>
          <a:xfrm>
            <a:off x="445770" y="1916832"/>
            <a:ext cx="8229600" cy="2980928"/>
          </a:xfrm>
        </p:spPr>
        <p:txBody>
          <a:bodyPr>
            <a:noAutofit/>
          </a:bodyPr>
          <a:lstStyle/>
          <a:p>
            <a:pPr marL="0" indent="0" algn="ctr">
              <a:buNone/>
            </a:pPr>
            <a:r>
              <a:rPr lang="en-GB" sz="3200" dirty="0"/>
              <a:t>The ability to communicate effectively with superiors, colleagues, and </a:t>
            </a:r>
            <a:r>
              <a:rPr lang="en-GB" sz="3200" dirty="0" smtClean="0"/>
              <a:t>clients </a:t>
            </a:r>
            <a:r>
              <a:rPr lang="en-GB" sz="3200" dirty="0"/>
              <a:t>is </a:t>
            </a:r>
            <a:r>
              <a:rPr lang="en-GB" sz="3200" dirty="0" smtClean="0"/>
              <a:t>essential.</a:t>
            </a:r>
          </a:p>
          <a:p>
            <a:pPr marL="0" indent="0" algn="ctr">
              <a:buNone/>
            </a:pPr>
            <a:r>
              <a:rPr lang="en-GB" sz="3200" dirty="0" smtClean="0">
                <a:solidFill>
                  <a:schemeClr val="tx1"/>
                </a:solidFill>
                <a:cs typeface="Andalus" pitchFamily="18" charset="-78"/>
              </a:rPr>
              <a:t>The best way to communicate and understand clients is by really listening to them, this provides a platform for constructive feedbacks</a:t>
            </a:r>
          </a:p>
          <a:p>
            <a:pPr marL="0" indent="0" algn="ctr">
              <a:buNone/>
            </a:pPr>
            <a:endParaRPr lang="en-GB" sz="3200" dirty="0">
              <a:solidFill>
                <a:schemeClr val="accent1">
                  <a:lumMod val="75000"/>
                </a:schemeClr>
              </a:solidFill>
            </a:endParaRPr>
          </a:p>
        </p:txBody>
      </p:sp>
    </p:spTree>
    <p:extLst>
      <p:ext uri="{BB962C8B-B14F-4D97-AF65-F5344CB8AC3E}">
        <p14:creationId xmlns:p14="http://schemas.microsoft.com/office/powerpoint/2010/main" val="37392375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861" b="4753"/>
          <a:stretch/>
        </p:blipFill>
        <p:spPr>
          <a:xfrm>
            <a:off x="-5009" y="476672"/>
            <a:ext cx="9144000" cy="5871260"/>
          </a:xfrm>
          <a:prstGeom prst="rect">
            <a:avLst/>
          </a:prstGeom>
        </p:spPr>
      </p:pic>
    </p:spTree>
    <p:extLst>
      <p:ext uri="{BB962C8B-B14F-4D97-AF65-F5344CB8AC3E}">
        <p14:creationId xmlns:p14="http://schemas.microsoft.com/office/powerpoint/2010/main" val="7636560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4333</TotalTime>
  <Words>1083</Words>
  <Application>Microsoft Office PowerPoint</Application>
  <PresentationFormat>On-screen Show (4:3)</PresentationFormat>
  <Paragraphs>173</Paragraphs>
  <Slides>34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Andalus</vt:lpstr>
      <vt:lpstr>Arial</vt:lpstr>
      <vt:lpstr>Calibri</vt:lpstr>
      <vt:lpstr>Century Gothic</vt:lpstr>
      <vt:lpstr>Courier New</vt:lpstr>
      <vt:lpstr>Garamond</vt:lpstr>
      <vt:lpstr>Savon</vt:lpstr>
      <vt:lpstr>PowerPoint Presentation</vt:lpstr>
      <vt:lpstr>INTRODUCTION</vt:lpstr>
      <vt:lpstr>DEFINITION</vt:lpstr>
      <vt:lpstr>TYPES OF COMMUNICATION</vt:lpstr>
      <vt:lpstr>VERBAL COMMUNICATION</vt:lpstr>
      <vt:lpstr>NON-VERBAL COMMUNICATION</vt:lpstr>
      <vt:lpstr>PowerPoint Presentation</vt:lpstr>
      <vt:lpstr>COMMUNICATION PARTS</vt:lpstr>
      <vt:lpstr>COMMUNICATION SKILLS</vt:lpstr>
      <vt:lpstr>ELEMENTS OF COMMUNICATION PROCESS</vt:lpstr>
      <vt:lpstr>WAYS OF COMMUNICATION</vt:lpstr>
      <vt:lpstr>POSITIVE WAYS OF COMMUNICATING</vt:lpstr>
      <vt:lpstr>PowerPoint Presentation</vt:lpstr>
      <vt:lpstr>PowerPoint Presentation</vt:lpstr>
      <vt:lpstr>NEGATIVE WAYS OF  COMMUNICATING</vt:lpstr>
      <vt:lpstr>PowerPoint Presentation</vt:lpstr>
      <vt:lpstr>FACTORS THAT CAN AFFECT COMMUNICATION</vt:lpstr>
      <vt:lpstr>PowerPoint Presentation</vt:lpstr>
      <vt:lpstr>COMMUNICATION TECHNIQUES</vt:lpstr>
      <vt:lpstr>EFFECTIVE COMMUNICATION </vt:lpstr>
      <vt:lpstr>EFFECTIVE COMMUNICATION </vt:lpstr>
      <vt:lpstr>PowerPoint Presentation</vt:lpstr>
      <vt:lpstr>THE ACT OF LISTENING</vt:lpstr>
      <vt:lpstr>To be a good listener</vt:lpstr>
      <vt:lpstr>NON-EFFECTIVE COMMUNICATION </vt:lpstr>
      <vt:lpstr>MAGIC WORDS</vt:lpstr>
      <vt:lpstr>PowerPoint Presentation</vt:lpstr>
      <vt:lpstr>PowerPoint Presentation</vt:lpstr>
      <vt:lpstr>PowerPoint Presentation</vt:lpstr>
      <vt:lpstr>PowerPoint Presentation</vt:lpstr>
      <vt:lpstr>QUOTES</vt:lpstr>
      <vt:lpstr>QUOTES</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dc:title>
  <dc:creator>Seyi</dc:creator>
  <cp:lastModifiedBy>OLAYINKA</cp:lastModifiedBy>
  <cp:revision>143</cp:revision>
  <cp:lastPrinted>2019-07-04T10:01:43Z</cp:lastPrinted>
  <dcterms:created xsi:type="dcterms:W3CDTF">2014-06-01T18:01:21Z</dcterms:created>
  <dcterms:modified xsi:type="dcterms:W3CDTF">2019-08-06T05:58:54Z</dcterms:modified>
</cp:coreProperties>
</file>